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8" r:id="rId3"/>
    <p:sldId id="259" r:id="rId4"/>
    <p:sldId id="260" r:id="rId5"/>
    <p:sldId id="261" r:id="rId6"/>
    <p:sldId id="262" r:id="rId7"/>
    <p:sldId id="263" r:id="rId8"/>
    <p:sldId id="264" r:id="rId9"/>
    <p:sldId id="266" r:id="rId10"/>
    <p:sldId id="265" r:id="rId11"/>
    <p:sldId id="269" r:id="rId12"/>
    <p:sldId id="268"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80" d="100"/>
          <a:sy n="80" d="100"/>
        </p:scale>
        <p:origin x="7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F75D4-DE8A-497A-83AF-81458EC729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6F408-C827-40E6-9960-EADFC8B6B994}">
      <dgm:prSet/>
      <dgm:spPr/>
      <dgm:t>
        <a:bodyPr/>
        <a:lstStyle/>
        <a:p>
          <a:r>
            <a:rPr lang="en-US"/>
            <a:t>Techtronix Innovations, a forefront player in the microchip and robotics industry, is encountering challenges in streamlining its sales strategies, optimizing production planning, and pursuing market expansion. </a:t>
          </a:r>
        </a:p>
      </dgm:t>
    </dgm:pt>
    <dgm:pt modelId="{540A6C1B-C1F3-4050-9FD5-C7A24C330BFD}" type="parTrans" cxnId="{F1EF89EC-E1A5-4790-B082-9ADA3E6731C7}">
      <dgm:prSet/>
      <dgm:spPr/>
      <dgm:t>
        <a:bodyPr/>
        <a:lstStyle/>
        <a:p>
          <a:endParaRPr lang="en-US"/>
        </a:p>
      </dgm:t>
    </dgm:pt>
    <dgm:pt modelId="{EB9329B7-9D11-4514-BD74-279E385DC85B}" type="sibTrans" cxnId="{F1EF89EC-E1A5-4790-B082-9ADA3E6731C7}">
      <dgm:prSet/>
      <dgm:spPr/>
      <dgm:t>
        <a:bodyPr/>
        <a:lstStyle/>
        <a:p>
          <a:endParaRPr lang="en-US"/>
        </a:p>
      </dgm:t>
    </dgm:pt>
    <dgm:pt modelId="{9933BB9D-D307-47D0-A66B-480ED99098EB}">
      <dgm:prSet/>
      <dgm:spPr/>
      <dgm:t>
        <a:bodyPr/>
        <a:lstStyle/>
        <a:p>
          <a:r>
            <a:rPr lang="en-US"/>
            <a:t>The company boasts an extensive portfolio that caters to automotive, consumer electronics, and industrial sectors. However, it grapples with demand unpredictability, inventory management inefficiencies, and the identification of profitable market opportunities. </a:t>
          </a:r>
        </a:p>
      </dgm:t>
    </dgm:pt>
    <dgm:pt modelId="{A47B4CB8-9016-47D6-8529-8997DAB7A54F}" type="parTrans" cxnId="{A792B810-EFAF-45F5-9166-2D6FCD41F5BD}">
      <dgm:prSet/>
      <dgm:spPr/>
      <dgm:t>
        <a:bodyPr/>
        <a:lstStyle/>
        <a:p>
          <a:endParaRPr lang="en-US"/>
        </a:p>
      </dgm:t>
    </dgm:pt>
    <dgm:pt modelId="{3D8F9136-1D93-4D41-BC5B-F94909C4F1F7}" type="sibTrans" cxnId="{A792B810-EFAF-45F5-9166-2D6FCD41F5BD}">
      <dgm:prSet/>
      <dgm:spPr/>
      <dgm:t>
        <a:bodyPr/>
        <a:lstStyle/>
        <a:p>
          <a:endParaRPr lang="en-US"/>
        </a:p>
      </dgm:t>
    </dgm:pt>
    <dgm:pt modelId="{18C1651B-304E-4844-9458-FD9FC367E514}">
      <dgm:prSet/>
      <dgm:spPr/>
      <dgm:t>
        <a:bodyPr/>
        <a:lstStyle/>
        <a:p>
          <a:r>
            <a:rPr lang="en-US"/>
            <a:t>Over the previous year, Techtronix Innovations has meticulously compiled a dataset encompassing each transaction, encompassing sales data, customer interactions, product specifics, and financial metrics. This dataset presents an invaluable opportunity for in-depth business performance analysis, trend identification, and insight extraction to inform strategic decisions</a:t>
          </a:r>
        </a:p>
      </dgm:t>
    </dgm:pt>
    <dgm:pt modelId="{CDF36A69-B659-40EA-87F8-2702982B7063}" type="parTrans" cxnId="{068AE1C3-5282-4BA8-AE84-9F4A6ACF8A3A}">
      <dgm:prSet/>
      <dgm:spPr/>
      <dgm:t>
        <a:bodyPr/>
        <a:lstStyle/>
        <a:p>
          <a:endParaRPr lang="en-US"/>
        </a:p>
      </dgm:t>
    </dgm:pt>
    <dgm:pt modelId="{22FB2D47-AE93-44E1-B3C1-4C8302FAC8BC}" type="sibTrans" cxnId="{068AE1C3-5282-4BA8-AE84-9F4A6ACF8A3A}">
      <dgm:prSet/>
      <dgm:spPr/>
      <dgm:t>
        <a:bodyPr/>
        <a:lstStyle/>
        <a:p>
          <a:endParaRPr lang="en-US"/>
        </a:p>
      </dgm:t>
    </dgm:pt>
    <dgm:pt modelId="{12EC25D1-FDE0-4991-8C6C-D778FE7E78B4}" type="pres">
      <dgm:prSet presAssocID="{65BF75D4-DE8A-497A-83AF-81458EC7290C}" presName="root" presStyleCnt="0">
        <dgm:presLayoutVars>
          <dgm:dir/>
          <dgm:resizeHandles val="exact"/>
        </dgm:presLayoutVars>
      </dgm:prSet>
      <dgm:spPr/>
    </dgm:pt>
    <dgm:pt modelId="{B4D1191A-2A04-4885-9FAA-9A5679640D83}" type="pres">
      <dgm:prSet presAssocID="{0D76F408-C827-40E6-9960-EADFC8B6B994}" presName="compNode" presStyleCnt="0"/>
      <dgm:spPr/>
    </dgm:pt>
    <dgm:pt modelId="{45D69AE7-C12C-4A1B-99CD-75C50579E485}" type="pres">
      <dgm:prSet presAssocID="{0D76F408-C827-40E6-9960-EADFC8B6B994}" presName="bgRect" presStyleLbl="bgShp" presStyleIdx="0" presStyleCnt="3"/>
      <dgm:spPr/>
    </dgm:pt>
    <dgm:pt modelId="{A1463E49-0C5F-49E6-AEC3-A85348258F73}" type="pres">
      <dgm:prSet presAssocID="{0D76F408-C827-40E6-9960-EADFC8B6B9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1525F12-F5A6-4F3B-A7BE-72670636B48C}" type="pres">
      <dgm:prSet presAssocID="{0D76F408-C827-40E6-9960-EADFC8B6B994}" presName="spaceRect" presStyleCnt="0"/>
      <dgm:spPr/>
    </dgm:pt>
    <dgm:pt modelId="{88EE0CC9-C822-4F63-8094-B729AAD18A65}" type="pres">
      <dgm:prSet presAssocID="{0D76F408-C827-40E6-9960-EADFC8B6B994}" presName="parTx" presStyleLbl="revTx" presStyleIdx="0" presStyleCnt="3">
        <dgm:presLayoutVars>
          <dgm:chMax val="0"/>
          <dgm:chPref val="0"/>
        </dgm:presLayoutVars>
      </dgm:prSet>
      <dgm:spPr/>
    </dgm:pt>
    <dgm:pt modelId="{75FF1EF4-E444-4EA7-8219-8ED7C4965C6D}" type="pres">
      <dgm:prSet presAssocID="{EB9329B7-9D11-4514-BD74-279E385DC85B}" presName="sibTrans" presStyleCnt="0"/>
      <dgm:spPr/>
    </dgm:pt>
    <dgm:pt modelId="{0C078C9B-3B7A-4DF5-92EE-10EE782EA1F3}" type="pres">
      <dgm:prSet presAssocID="{9933BB9D-D307-47D0-A66B-480ED99098EB}" presName="compNode" presStyleCnt="0"/>
      <dgm:spPr/>
    </dgm:pt>
    <dgm:pt modelId="{C1DBC3ED-392D-4FA1-874D-C1E727DDCD13}" type="pres">
      <dgm:prSet presAssocID="{9933BB9D-D307-47D0-A66B-480ED99098EB}" presName="bgRect" presStyleLbl="bgShp" presStyleIdx="1" presStyleCnt="3"/>
      <dgm:spPr/>
    </dgm:pt>
    <dgm:pt modelId="{658855F0-C3B1-4990-9157-2372BE14D622}" type="pres">
      <dgm:prSet presAssocID="{9933BB9D-D307-47D0-A66B-480ED99098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54CC0364-54B3-49B4-B2B2-BABBE68E684E}" type="pres">
      <dgm:prSet presAssocID="{9933BB9D-D307-47D0-A66B-480ED99098EB}" presName="spaceRect" presStyleCnt="0"/>
      <dgm:spPr/>
    </dgm:pt>
    <dgm:pt modelId="{4C2146A3-A1AA-44FC-8CB8-145D8E5347F6}" type="pres">
      <dgm:prSet presAssocID="{9933BB9D-D307-47D0-A66B-480ED99098EB}" presName="parTx" presStyleLbl="revTx" presStyleIdx="1" presStyleCnt="3">
        <dgm:presLayoutVars>
          <dgm:chMax val="0"/>
          <dgm:chPref val="0"/>
        </dgm:presLayoutVars>
      </dgm:prSet>
      <dgm:spPr/>
    </dgm:pt>
    <dgm:pt modelId="{34E82033-235E-4171-8D4C-168A3B9A79C3}" type="pres">
      <dgm:prSet presAssocID="{3D8F9136-1D93-4D41-BC5B-F94909C4F1F7}" presName="sibTrans" presStyleCnt="0"/>
      <dgm:spPr/>
    </dgm:pt>
    <dgm:pt modelId="{906E9D51-3A9F-4714-A78B-E470CF4CF9E8}" type="pres">
      <dgm:prSet presAssocID="{18C1651B-304E-4844-9458-FD9FC367E514}" presName="compNode" presStyleCnt="0"/>
      <dgm:spPr/>
    </dgm:pt>
    <dgm:pt modelId="{149AFD9C-E549-44B5-8024-186888B36AFB}" type="pres">
      <dgm:prSet presAssocID="{18C1651B-304E-4844-9458-FD9FC367E514}" presName="bgRect" presStyleLbl="bgShp" presStyleIdx="2" presStyleCnt="3"/>
      <dgm:spPr/>
    </dgm:pt>
    <dgm:pt modelId="{D3B3457E-CA66-41E5-A011-BF2FBF6D5729}" type="pres">
      <dgm:prSet presAssocID="{18C1651B-304E-4844-9458-FD9FC367E5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AE4991A8-29AB-45DB-B46D-81497274237D}" type="pres">
      <dgm:prSet presAssocID="{18C1651B-304E-4844-9458-FD9FC367E514}" presName="spaceRect" presStyleCnt="0"/>
      <dgm:spPr/>
    </dgm:pt>
    <dgm:pt modelId="{2AE2262F-E75A-4DEA-8D90-57910952FAFE}" type="pres">
      <dgm:prSet presAssocID="{18C1651B-304E-4844-9458-FD9FC367E514}" presName="parTx" presStyleLbl="revTx" presStyleIdx="2" presStyleCnt="3">
        <dgm:presLayoutVars>
          <dgm:chMax val="0"/>
          <dgm:chPref val="0"/>
        </dgm:presLayoutVars>
      </dgm:prSet>
      <dgm:spPr/>
    </dgm:pt>
  </dgm:ptLst>
  <dgm:cxnLst>
    <dgm:cxn modelId="{A792B810-EFAF-45F5-9166-2D6FCD41F5BD}" srcId="{65BF75D4-DE8A-497A-83AF-81458EC7290C}" destId="{9933BB9D-D307-47D0-A66B-480ED99098EB}" srcOrd="1" destOrd="0" parTransId="{A47B4CB8-9016-47D6-8529-8997DAB7A54F}" sibTransId="{3D8F9136-1D93-4D41-BC5B-F94909C4F1F7}"/>
    <dgm:cxn modelId="{BCCADE7B-018B-4588-BF17-C41D816B73A8}" type="presOf" srcId="{18C1651B-304E-4844-9458-FD9FC367E514}" destId="{2AE2262F-E75A-4DEA-8D90-57910952FAFE}" srcOrd="0" destOrd="0" presId="urn:microsoft.com/office/officeart/2018/2/layout/IconVerticalSolidList"/>
    <dgm:cxn modelId="{7A29E488-B9F7-4A3A-9E4D-0BF3D07FF0C4}" type="presOf" srcId="{65BF75D4-DE8A-497A-83AF-81458EC7290C}" destId="{12EC25D1-FDE0-4991-8C6C-D778FE7E78B4}" srcOrd="0" destOrd="0" presId="urn:microsoft.com/office/officeart/2018/2/layout/IconVerticalSolidList"/>
    <dgm:cxn modelId="{068AE1C3-5282-4BA8-AE84-9F4A6ACF8A3A}" srcId="{65BF75D4-DE8A-497A-83AF-81458EC7290C}" destId="{18C1651B-304E-4844-9458-FD9FC367E514}" srcOrd="2" destOrd="0" parTransId="{CDF36A69-B659-40EA-87F8-2702982B7063}" sibTransId="{22FB2D47-AE93-44E1-B3C1-4C8302FAC8BC}"/>
    <dgm:cxn modelId="{A38F6DDA-78E5-4BE2-8669-E85009FC8BE3}" type="presOf" srcId="{9933BB9D-D307-47D0-A66B-480ED99098EB}" destId="{4C2146A3-A1AA-44FC-8CB8-145D8E5347F6}" srcOrd="0" destOrd="0" presId="urn:microsoft.com/office/officeart/2018/2/layout/IconVerticalSolidList"/>
    <dgm:cxn modelId="{474772DC-EAC4-4540-AAEE-6279BF332BBE}" type="presOf" srcId="{0D76F408-C827-40E6-9960-EADFC8B6B994}" destId="{88EE0CC9-C822-4F63-8094-B729AAD18A65}" srcOrd="0" destOrd="0" presId="urn:microsoft.com/office/officeart/2018/2/layout/IconVerticalSolidList"/>
    <dgm:cxn modelId="{F1EF89EC-E1A5-4790-B082-9ADA3E6731C7}" srcId="{65BF75D4-DE8A-497A-83AF-81458EC7290C}" destId="{0D76F408-C827-40E6-9960-EADFC8B6B994}" srcOrd="0" destOrd="0" parTransId="{540A6C1B-C1F3-4050-9FD5-C7A24C330BFD}" sibTransId="{EB9329B7-9D11-4514-BD74-279E385DC85B}"/>
    <dgm:cxn modelId="{A9A98DBC-D2B4-447D-9E7D-ECFAD9ECCBE1}" type="presParOf" srcId="{12EC25D1-FDE0-4991-8C6C-D778FE7E78B4}" destId="{B4D1191A-2A04-4885-9FAA-9A5679640D83}" srcOrd="0" destOrd="0" presId="urn:microsoft.com/office/officeart/2018/2/layout/IconVerticalSolidList"/>
    <dgm:cxn modelId="{61234CC5-615F-486E-AA04-2644B54664D5}" type="presParOf" srcId="{B4D1191A-2A04-4885-9FAA-9A5679640D83}" destId="{45D69AE7-C12C-4A1B-99CD-75C50579E485}" srcOrd="0" destOrd="0" presId="urn:microsoft.com/office/officeart/2018/2/layout/IconVerticalSolidList"/>
    <dgm:cxn modelId="{CCF3F35B-234B-4050-90D7-A1FC4FE0C58D}" type="presParOf" srcId="{B4D1191A-2A04-4885-9FAA-9A5679640D83}" destId="{A1463E49-0C5F-49E6-AEC3-A85348258F73}" srcOrd="1" destOrd="0" presId="urn:microsoft.com/office/officeart/2018/2/layout/IconVerticalSolidList"/>
    <dgm:cxn modelId="{153F8E83-B51E-447C-BC6F-2346E4369ED0}" type="presParOf" srcId="{B4D1191A-2A04-4885-9FAA-9A5679640D83}" destId="{61525F12-F5A6-4F3B-A7BE-72670636B48C}" srcOrd="2" destOrd="0" presId="urn:microsoft.com/office/officeart/2018/2/layout/IconVerticalSolidList"/>
    <dgm:cxn modelId="{EB750F62-C433-47B5-9402-B579A38B3062}" type="presParOf" srcId="{B4D1191A-2A04-4885-9FAA-9A5679640D83}" destId="{88EE0CC9-C822-4F63-8094-B729AAD18A65}" srcOrd="3" destOrd="0" presId="urn:microsoft.com/office/officeart/2018/2/layout/IconVerticalSolidList"/>
    <dgm:cxn modelId="{AA636C1E-E049-442A-B053-EEDF08385DE0}" type="presParOf" srcId="{12EC25D1-FDE0-4991-8C6C-D778FE7E78B4}" destId="{75FF1EF4-E444-4EA7-8219-8ED7C4965C6D}" srcOrd="1" destOrd="0" presId="urn:microsoft.com/office/officeart/2018/2/layout/IconVerticalSolidList"/>
    <dgm:cxn modelId="{7170D74A-5BA6-445B-99F2-9C3764D4B3F2}" type="presParOf" srcId="{12EC25D1-FDE0-4991-8C6C-D778FE7E78B4}" destId="{0C078C9B-3B7A-4DF5-92EE-10EE782EA1F3}" srcOrd="2" destOrd="0" presId="urn:microsoft.com/office/officeart/2018/2/layout/IconVerticalSolidList"/>
    <dgm:cxn modelId="{3ECA1361-5D90-42C3-AABA-69697C181A5D}" type="presParOf" srcId="{0C078C9B-3B7A-4DF5-92EE-10EE782EA1F3}" destId="{C1DBC3ED-392D-4FA1-874D-C1E727DDCD13}" srcOrd="0" destOrd="0" presId="urn:microsoft.com/office/officeart/2018/2/layout/IconVerticalSolidList"/>
    <dgm:cxn modelId="{426F4442-9BF2-4B99-9816-013E3D4FEFC1}" type="presParOf" srcId="{0C078C9B-3B7A-4DF5-92EE-10EE782EA1F3}" destId="{658855F0-C3B1-4990-9157-2372BE14D622}" srcOrd="1" destOrd="0" presId="urn:microsoft.com/office/officeart/2018/2/layout/IconVerticalSolidList"/>
    <dgm:cxn modelId="{1459BF3B-3473-4924-A618-336D6C05F413}" type="presParOf" srcId="{0C078C9B-3B7A-4DF5-92EE-10EE782EA1F3}" destId="{54CC0364-54B3-49B4-B2B2-BABBE68E684E}" srcOrd="2" destOrd="0" presId="urn:microsoft.com/office/officeart/2018/2/layout/IconVerticalSolidList"/>
    <dgm:cxn modelId="{BAC96589-A693-4259-966A-71B807924092}" type="presParOf" srcId="{0C078C9B-3B7A-4DF5-92EE-10EE782EA1F3}" destId="{4C2146A3-A1AA-44FC-8CB8-145D8E5347F6}" srcOrd="3" destOrd="0" presId="urn:microsoft.com/office/officeart/2018/2/layout/IconVerticalSolidList"/>
    <dgm:cxn modelId="{E4B4464E-D51B-4E43-A745-4D984C543E10}" type="presParOf" srcId="{12EC25D1-FDE0-4991-8C6C-D778FE7E78B4}" destId="{34E82033-235E-4171-8D4C-168A3B9A79C3}" srcOrd="3" destOrd="0" presId="urn:microsoft.com/office/officeart/2018/2/layout/IconVerticalSolidList"/>
    <dgm:cxn modelId="{1F549341-1BB8-4E4E-AFA1-A9D5A4098C88}" type="presParOf" srcId="{12EC25D1-FDE0-4991-8C6C-D778FE7E78B4}" destId="{906E9D51-3A9F-4714-A78B-E470CF4CF9E8}" srcOrd="4" destOrd="0" presId="urn:microsoft.com/office/officeart/2018/2/layout/IconVerticalSolidList"/>
    <dgm:cxn modelId="{65CCC5C7-3828-478B-96D3-F5EEEBAE7231}" type="presParOf" srcId="{906E9D51-3A9F-4714-A78B-E470CF4CF9E8}" destId="{149AFD9C-E549-44B5-8024-186888B36AFB}" srcOrd="0" destOrd="0" presId="urn:microsoft.com/office/officeart/2018/2/layout/IconVerticalSolidList"/>
    <dgm:cxn modelId="{603AB5DF-DC91-416C-9886-42DBCA9D5340}" type="presParOf" srcId="{906E9D51-3A9F-4714-A78B-E470CF4CF9E8}" destId="{D3B3457E-CA66-41E5-A011-BF2FBF6D5729}" srcOrd="1" destOrd="0" presId="urn:microsoft.com/office/officeart/2018/2/layout/IconVerticalSolidList"/>
    <dgm:cxn modelId="{1E1EA364-B62C-4890-92F5-19DFBC93D9AB}" type="presParOf" srcId="{906E9D51-3A9F-4714-A78B-E470CF4CF9E8}" destId="{AE4991A8-29AB-45DB-B46D-81497274237D}" srcOrd="2" destOrd="0" presId="urn:microsoft.com/office/officeart/2018/2/layout/IconVerticalSolidList"/>
    <dgm:cxn modelId="{0A24901A-FC87-4907-9223-211F792BCB18}" type="presParOf" srcId="{906E9D51-3A9F-4714-A78B-E470CF4CF9E8}" destId="{2AE2262F-E75A-4DEA-8D90-57910952FA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B9B94A-0F2E-4E2F-B568-1BA33702E2E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78E497E-E7E4-4788-980C-0619FB2B9F60}">
      <dgm:prSet/>
      <dgm:spPr/>
      <dgm:t>
        <a:bodyPr/>
        <a:lstStyle/>
        <a:p>
          <a:r>
            <a:rPr lang="en-US" b="1"/>
            <a:t>Insights</a:t>
          </a:r>
          <a:r>
            <a:rPr lang="en-US"/>
            <a:t>:</a:t>
          </a:r>
        </a:p>
      </dgm:t>
    </dgm:pt>
    <dgm:pt modelId="{81AF53BC-BC29-4B19-88D5-6B2963AED589}" type="parTrans" cxnId="{5070957F-BE05-4B0B-916F-09DE64E9CF78}">
      <dgm:prSet/>
      <dgm:spPr/>
      <dgm:t>
        <a:bodyPr/>
        <a:lstStyle/>
        <a:p>
          <a:endParaRPr lang="en-US"/>
        </a:p>
      </dgm:t>
    </dgm:pt>
    <dgm:pt modelId="{79ED8208-204D-40C7-9097-02E32514E965}" type="sibTrans" cxnId="{5070957F-BE05-4B0B-916F-09DE64E9CF78}">
      <dgm:prSet/>
      <dgm:spPr/>
      <dgm:t>
        <a:bodyPr/>
        <a:lstStyle/>
        <a:p>
          <a:endParaRPr lang="en-US"/>
        </a:p>
      </dgm:t>
    </dgm:pt>
    <dgm:pt modelId="{9F78F724-DAC5-4042-9DB5-FB6F30C7980E}">
      <dgm:prSet/>
      <dgm:spPr/>
      <dgm:t>
        <a:bodyPr/>
        <a:lstStyle/>
        <a:p>
          <a:r>
            <a:rPr lang="en-US" b="1"/>
            <a:t>Best Performers</a:t>
          </a:r>
          <a:r>
            <a:rPr lang="en-US"/>
            <a:t>: Products in the automotive sector showed the highest sales growth, especially in North America and Europe, driven by the increased demand for advanced microchips in electric vehicles (EVs).</a:t>
          </a:r>
        </a:p>
      </dgm:t>
    </dgm:pt>
    <dgm:pt modelId="{79A41118-C393-4039-ADFA-2339E9E34F68}" type="parTrans" cxnId="{0998E48F-A92A-41EA-B0D0-A9418D3BACDD}">
      <dgm:prSet/>
      <dgm:spPr/>
      <dgm:t>
        <a:bodyPr/>
        <a:lstStyle/>
        <a:p>
          <a:endParaRPr lang="en-US"/>
        </a:p>
      </dgm:t>
    </dgm:pt>
    <dgm:pt modelId="{E2195CE7-67E4-4D1D-9C5C-FB82EEA383C9}" type="sibTrans" cxnId="{0998E48F-A92A-41EA-B0D0-A9418D3BACDD}">
      <dgm:prSet/>
      <dgm:spPr/>
      <dgm:t>
        <a:bodyPr/>
        <a:lstStyle/>
        <a:p>
          <a:endParaRPr lang="en-US"/>
        </a:p>
      </dgm:t>
    </dgm:pt>
    <dgm:pt modelId="{B9A3B2C7-4EEA-4D66-BF33-5A040C5B68D3}">
      <dgm:prSet/>
      <dgm:spPr/>
      <dgm:t>
        <a:bodyPr/>
        <a:lstStyle/>
        <a:p>
          <a:r>
            <a:rPr lang="en-US" b="1"/>
            <a:t>Worst Performers</a:t>
          </a:r>
          <a:r>
            <a:rPr lang="en-US"/>
            <a:t>: Consumer electronics sales in Asia have declined due to market saturation and intense competition from local manufacturers.</a:t>
          </a:r>
        </a:p>
      </dgm:t>
    </dgm:pt>
    <dgm:pt modelId="{0979B7F9-2E02-4D61-B3C7-3D8939B75B33}" type="parTrans" cxnId="{07A06015-4F6C-40C6-945D-0868D07D2348}">
      <dgm:prSet/>
      <dgm:spPr/>
      <dgm:t>
        <a:bodyPr/>
        <a:lstStyle/>
        <a:p>
          <a:endParaRPr lang="en-US"/>
        </a:p>
      </dgm:t>
    </dgm:pt>
    <dgm:pt modelId="{AC50472E-032E-465C-8619-9D2AC5862C36}" type="sibTrans" cxnId="{07A06015-4F6C-40C6-945D-0868D07D2348}">
      <dgm:prSet/>
      <dgm:spPr/>
      <dgm:t>
        <a:bodyPr/>
        <a:lstStyle/>
        <a:p>
          <a:endParaRPr lang="en-US"/>
        </a:p>
      </dgm:t>
    </dgm:pt>
    <dgm:pt modelId="{F6C37D3F-428A-4A35-B522-86A926EC3114}">
      <dgm:prSet/>
      <dgm:spPr/>
      <dgm:t>
        <a:bodyPr/>
        <a:lstStyle/>
        <a:p>
          <a:r>
            <a:rPr lang="en-US" b="1"/>
            <a:t>Seasonality Trends</a:t>
          </a:r>
          <a:r>
            <a:rPr lang="en-US"/>
            <a:t>: Sales peak in Q2 and Q4, aligning with industry launches and the holiday season, highlighting strong demand periods.</a:t>
          </a:r>
        </a:p>
      </dgm:t>
    </dgm:pt>
    <dgm:pt modelId="{7277BB58-9216-4831-9B8A-18960C76E278}" type="parTrans" cxnId="{07A5D425-B034-436A-8470-1CE5713EBD0A}">
      <dgm:prSet/>
      <dgm:spPr/>
      <dgm:t>
        <a:bodyPr/>
        <a:lstStyle/>
        <a:p>
          <a:endParaRPr lang="en-US"/>
        </a:p>
      </dgm:t>
    </dgm:pt>
    <dgm:pt modelId="{E831F975-FCC2-451E-AEA4-2D1AEF51AC70}" type="sibTrans" cxnId="{07A5D425-B034-436A-8470-1CE5713EBD0A}">
      <dgm:prSet/>
      <dgm:spPr/>
      <dgm:t>
        <a:bodyPr/>
        <a:lstStyle/>
        <a:p>
          <a:endParaRPr lang="en-US"/>
        </a:p>
      </dgm:t>
    </dgm:pt>
    <dgm:pt modelId="{355AD1C5-F685-49F3-8502-883711629314}" type="pres">
      <dgm:prSet presAssocID="{16B9B94A-0F2E-4E2F-B568-1BA33702E2EA}" presName="linear" presStyleCnt="0">
        <dgm:presLayoutVars>
          <dgm:animLvl val="lvl"/>
          <dgm:resizeHandles val="exact"/>
        </dgm:presLayoutVars>
      </dgm:prSet>
      <dgm:spPr/>
    </dgm:pt>
    <dgm:pt modelId="{D2876AFB-9725-4E7B-A06E-865E02E6C1D7}" type="pres">
      <dgm:prSet presAssocID="{C78E497E-E7E4-4788-980C-0619FB2B9F60}" presName="parentText" presStyleLbl="node1" presStyleIdx="0" presStyleCnt="1">
        <dgm:presLayoutVars>
          <dgm:chMax val="0"/>
          <dgm:bulletEnabled val="1"/>
        </dgm:presLayoutVars>
      </dgm:prSet>
      <dgm:spPr/>
    </dgm:pt>
    <dgm:pt modelId="{813F0697-132D-48D4-9725-6F4832B7C6C8}" type="pres">
      <dgm:prSet presAssocID="{C78E497E-E7E4-4788-980C-0619FB2B9F60}" presName="childText" presStyleLbl="revTx" presStyleIdx="0" presStyleCnt="1">
        <dgm:presLayoutVars>
          <dgm:bulletEnabled val="1"/>
        </dgm:presLayoutVars>
      </dgm:prSet>
      <dgm:spPr/>
    </dgm:pt>
  </dgm:ptLst>
  <dgm:cxnLst>
    <dgm:cxn modelId="{07A06015-4F6C-40C6-945D-0868D07D2348}" srcId="{C78E497E-E7E4-4788-980C-0619FB2B9F60}" destId="{B9A3B2C7-4EEA-4D66-BF33-5A040C5B68D3}" srcOrd="1" destOrd="0" parTransId="{0979B7F9-2E02-4D61-B3C7-3D8939B75B33}" sibTransId="{AC50472E-032E-465C-8619-9D2AC5862C36}"/>
    <dgm:cxn modelId="{07A5D425-B034-436A-8470-1CE5713EBD0A}" srcId="{C78E497E-E7E4-4788-980C-0619FB2B9F60}" destId="{F6C37D3F-428A-4A35-B522-86A926EC3114}" srcOrd="2" destOrd="0" parTransId="{7277BB58-9216-4831-9B8A-18960C76E278}" sibTransId="{E831F975-FCC2-451E-AEA4-2D1AEF51AC70}"/>
    <dgm:cxn modelId="{988AE05D-ED96-42AE-9B5B-C6E7BC339E05}" type="presOf" srcId="{9F78F724-DAC5-4042-9DB5-FB6F30C7980E}" destId="{813F0697-132D-48D4-9725-6F4832B7C6C8}" srcOrd="0" destOrd="0" presId="urn:microsoft.com/office/officeart/2005/8/layout/vList2"/>
    <dgm:cxn modelId="{4B922F67-F534-49B9-AA29-D6212614B97C}" type="presOf" srcId="{16B9B94A-0F2E-4E2F-B568-1BA33702E2EA}" destId="{355AD1C5-F685-49F3-8502-883711629314}" srcOrd="0" destOrd="0" presId="urn:microsoft.com/office/officeart/2005/8/layout/vList2"/>
    <dgm:cxn modelId="{5070957F-BE05-4B0B-916F-09DE64E9CF78}" srcId="{16B9B94A-0F2E-4E2F-B568-1BA33702E2EA}" destId="{C78E497E-E7E4-4788-980C-0619FB2B9F60}" srcOrd="0" destOrd="0" parTransId="{81AF53BC-BC29-4B19-88D5-6B2963AED589}" sibTransId="{79ED8208-204D-40C7-9097-02E32514E965}"/>
    <dgm:cxn modelId="{3D5DDF80-4B9E-4045-9C88-81293506DD6F}" type="presOf" srcId="{B9A3B2C7-4EEA-4D66-BF33-5A040C5B68D3}" destId="{813F0697-132D-48D4-9725-6F4832B7C6C8}" srcOrd="0" destOrd="1" presId="urn:microsoft.com/office/officeart/2005/8/layout/vList2"/>
    <dgm:cxn modelId="{0998E48F-A92A-41EA-B0D0-A9418D3BACDD}" srcId="{C78E497E-E7E4-4788-980C-0619FB2B9F60}" destId="{9F78F724-DAC5-4042-9DB5-FB6F30C7980E}" srcOrd="0" destOrd="0" parTransId="{79A41118-C393-4039-ADFA-2339E9E34F68}" sibTransId="{E2195CE7-67E4-4D1D-9C5C-FB82EEA383C9}"/>
    <dgm:cxn modelId="{EEB1FEC0-8681-4C1E-867E-4491D7C9988E}" type="presOf" srcId="{F6C37D3F-428A-4A35-B522-86A926EC3114}" destId="{813F0697-132D-48D4-9725-6F4832B7C6C8}" srcOrd="0" destOrd="2" presId="urn:microsoft.com/office/officeart/2005/8/layout/vList2"/>
    <dgm:cxn modelId="{7D6019CF-6C83-4077-B75D-AB878527E00B}" type="presOf" srcId="{C78E497E-E7E4-4788-980C-0619FB2B9F60}" destId="{D2876AFB-9725-4E7B-A06E-865E02E6C1D7}" srcOrd="0" destOrd="0" presId="urn:microsoft.com/office/officeart/2005/8/layout/vList2"/>
    <dgm:cxn modelId="{667201BE-B35B-4412-91CD-58385DCF4E37}" type="presParOf" srcId="{355AD1C5-F685-49F3-8502-883711629314}" destId="{D2876AFB-9725-4E7B-A06E-865E02E6C1D7}" srcOrd="0" destOrd="0" presId="urn:microsoft.com/office/officeart/2005/8/layout/vList2"/>
    <dgm:cxn modelId="{2B7D4A8D-D041-4B78-B4E4-90E9BDBD8FFA}" type="presParOf" srcId="{355AD1C5-F685-49F3-8502-883711629314}" destId="{813F0697-132D-48D4-9725-6F4832B7C6C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69AE7-C12C-4A1B-99CD-75C50579E485}">
      <dsp:nvSpPr>
        <dsp:cNvPr id="0" name=""/>
        <dsp:cNvSpPr/>
      </dsp:nvSpPr>
      <dsp:spPr>
        <a:xfrm>
          <a:off x="0" y="492"/>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63E49-0C5F-49E6-AEC3-A85348258F73}">
      <dsp:nvSpPr>
        <dsp:cNvPr id="0" name=""/>
        <dsp:cNvSpPr/>
      </dsp:nvSpPr>
      <dsp:spPr>
        <a:xfrm>
          <a:off x="348690" y="259849"/>
          <a:ext cx="633983" cy="6339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EE0CC9-C822-4F63-8094-B729AAD18A65}">
      <dsp:nvSpPr>
        <dsp:cNvPr id="0" name=""/>
        <dsp:cNvSpPr/>
      </dsp:nvSpPr>
      <dsp:spPr>
        <a:xfrm>
          <a:off x="1331365" y="492"/>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711200">
            <a:lnSpc>
              <a:spcPct val="90000"/>
            </a:lnSpc>
            <a:spcBef>
              <a:spcPct val="0"/>
            </a:spcBef>
            <a:spcAft>
              <a:spcPct val="35000"/>
            </a:spcAft>
            <a:buNone/>
          </a:pPr>
          <a:r>
            <a:rPr lang="en-US" sz="1600" kern="1200"/>
            <a:t>Techtronix Innovations, a forefront player in the microchip and robotics industry, is encountering challenges in streamlining its sales strategies, optimizing production planning, and pursuing market expansion. </a:t>
          </a:r>
        </a:p>
      </dsp:txBody>
      <dsp:txXfrm>
        <a:off x="1331365" y="492"/>
        <a:ext cx="9641434" cy="1152697"/>
      </dsp:txXfrm>
    </dsp:sp>
    <dsp:sp modelId="{C1DBC3ED-392D-4FA1-874D-C1E727DDCD13}">
      <dsp:nvSpPr>
        <dsp:cNvPr id="0" name=""/>
        <dsp:cNvSpPr/>
      </dsp:nvSpPr>
      <dsp:spPr>
        <a:xfrm>
          <a:off x="0" y="1441363"/>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855F0-C3B1-4990-9157-2372BE14D622}">
      <dsp:nvSpPr>
        <dsp:cNvPr id="0" name=""/>
        <dsp:cNvSpPr/>
      </dsp:nvSpPr>
      <dsp:spPr>
        <a:xfrm>
          <a:off x="348690" y="1700720"/>
          <a:ext cx="633983" cy="6339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2146A3-A1AA-44FC-8CB8-145D8E5347F6}">
      <dsp:nvSpPr>
        <dsp:cNvPr id="0" name=""/>
        <dsp:cNvSpPr/>
      </dsp:nvSpPr>
      <dsp:spPr>
        <a:xfrm>
          <a:off x="1331365" y="1441363"/>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711200">
            <a:lnSpc>
              <a:spcPct val="90000"/>
            </a:lnSpc>
            <a:spcBef>
              <a:spcPct val="0"/>
            </a:spcBef>
            <a:spcAft>
              <a:spcPct val="35000"/>
            </a:spcAft>
            <a:buNone/>
          </a:pPr>
          <a:r>
            <a:rPr lang="en-US" sz="1600" kern="1200"/>
            <a:t>The company boasts an extensive portfolio that caters to automotive, consumer electronics, and industrial sectors. However, it grapples with demand unpredictability, inventory management inefficiencies, and the identification of profitable market opportunities. </a:t>
          </a:r>
        </a:p>
      </dsp:txBody>
      <dsp:txXfrm>
        <a:off x="1331365" y="1441363"/>
        <a:ext cx="9641434" cy="1152697"/>
      </dsp:txXfrm>
    </dsp:sp>
    <dsp:sp modelId="{149AFD9C-E549-44B5-8024-186888B36AFB}">
      <dsp:nvSpPr>
        <dsp:cNvPr id="0" name=""/>
        <dsp:cNvSpPr/>
      </dsp:nvSpPr>
      <dsp:spPr>
        <a:xfrm>
          <a:off x="0" y="2882235"/>
          <a:ext cx="10972800" cy="115269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3457E-CA66-41E5-A011-BF2FBF6D5729}">
      <dsp:nvSpPr>
        <dsp:cNvPr id="0" name=""/>
        <dsp:cNvSpPr/>
      </dsp:nvSpPr>
      <dsp:spPr>
        <a:xfrm>
          <a:off x="348690" y="3141592"/>
          <a:ext cx="633983" cy="6339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2262F-E75A-4DEA-8D90-57910952FAFE}">
      <dsp:nvSpPr>
        <dsp:cNvPr id="0" name=""/>
        <dsp:cNvSpPr/>
      </dsp:nvSpPr>
      <dsp:spPr>
        <a:xfrm>
          <a:off x="1331365" y="2882235"/>
          <a:ext cx="9641434" cy="1152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94" tIns="121994" rIns="121994" bIns="121994" numCol="1" spcCol="1270" anchor="ctr" anchorCtr="0">
          <a:noAutofit/>
        </a:bodyPr>
        <a:lstStyle/>
        <a:p>
          <a:pPr marL="0" lvl="0" indent="0" algn="l" defTabSz="711200">
            <a:lnSpc>
              <a:spcPct val="90000"/>
            </a:lnSpc>
            <a:spcBef>
              <a:spcPct val="0"/>
            </a:spcBef>
            <a:spcAft>
              <a:spcPct val="35000"/>
            </a:spcAft>
            <a:buNone/>
          </a:pPr>
          <a:r>
            <a:rPr lang="en-US" sz="1600" kern="1200"/>
            <a:t>Over the previous year, Techtronix Innovations has meticulously compiled a dataset encompassing each transaction, encompassing sales data, customer interactions, product specifics, and financial metrics. This dataset presents an invaluable opportunity for in-depth business performance analysis, trend identification, and insight extraction to inform strategic decisions</a:t>
          </a:r>
        </a:p>
      </dsp:txBody>
      <dsp:txXfrm>
        <a:off x="1331365" y="2882235"/>
        <a:ext cx="9641434" cy="1152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76AFB-9725-4E7B-A06E-865E02E6C1D7}">
      <dsp:nvSpPr>
        <dsp:cNvPr id="0" name=""/>
        <dsp:cNvSpPr/>
      </dsp:nvSpPr>
      <dsp:spPr>
        <a:xfrm>
          <a:off x="0" y="132062"/>
          <a:ext cx="5473546"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Insights</a:t>
          </a:r>
          <a:r>
            <a:rPr lang="en-US" sz="2600" kern="1200"/>
            <a:t>:</a:t>
          </a:r>
        </a:p>
      </dsp:txBody>
      <dsp:txXfrm>
        <a:off x="30442" y="162504"/>
        <a:ext cx="5412662" cy="562726"/>
      </dsp:txXfrm>
    </dsp:sp>
    <dsp:sp modelId="{813F0697-132D-48D4-9725-6F4832B7C6C8}">
      <dsp:nvSpPr>
        <dsp:cNvPr id="0" name=""/>
        <dsp:cNvSpPr/>
      </dsp:nvSpPr>
      <dsp:spPr>
        <a:xfrm>
          <a:off x="0" y="755672"/>
          <a:ext cx="5473546" cy="409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85"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1" kern="1200"/>
            <a:t>Best Performers</a:t>
          </a:r>
          <a:r>
            <a:rPr lang="en-US" sz="2000" kern="1200"/>
            <a:t>: Products in the automotive sector showed the highest sales growth, especially in North America and Europe, driven by the increased demand for advanced microchips in electric vehicles (EVs).</a:t>
          </a:r>
        </a:p>
        <a:p>
          <a:pPr marL="228600" lvl="1" indent="-228600" algn="l" defTabSz="889000">
            <a:lnSpc>
              <a:spcPct val="90000"/>
            </a:lnSpc>
            <a:spcBef>
              <a:spcPct val="0"/>
            </a:spcBef>
            <a:spcAft>
              <a:spcPct val="20000"/>
            </a:spcAft>
            <a:buChar char="•"/>
          </a:pPr>
          <a:r>
            <a:rPr lang="en-US" sz="2000" b="1" kern="1200"/>
            <a:t>Worst Performers</a:t>
          </a:r>
          <a:r>
            <a:rPr lang="en-US" sz="2000" kern="1200"/>
            <a:t>: Consumer electronics sales in Asia have declined due to market saturation and intense competition from local manufacturers.</a:t>
          </a:r>
        </a:p>
        <a:p>
          <a:pPr marL="228600" lvl="1" indent="-228600" algn="l" defTabSz="889000">
            <a:lnSpc>
              <a:spcPct val="90000"/>
            </a:lnSpc>
            <a:spcBef>
              <a:spcPct val="0"/>
            </a:spcBef>
            <a:spcAft>
              <a:spcPct val="20000"/>
            </a:spcAft>
            <a:buChar char="•"/>
          </a:pPr>
          <a:r>
            <a:rPr lang="en-US" sz="2000" b="1" kern="1200"/>
            <a:t>Seasonality Trends</a:t>
          </a:r>
          <a:r>
            <a:rPr lang="en-US" sz="2000" kern="1200"/>
            <a:t>: Sales peak in Q2 and Q4, aligning with industry launches and the holiday season, highlighting strong demand periods.</a:t>
          </a:r>
        </a:p>
      </dsp:txBody>
      <dsp:txXfrm>
        <a:off x="0" y="755672"/>
        <a:ext cx="5473546" cy="40903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025D6-7D81-4E57-87D0-4889043F5DCD}" type="datetimeFigureOut">
              <a:rPr lang="en-GB" smtClean="0"/>
              <a:t>04/09/2024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77BB1-2C08-4D7A-A270-73E3972ED303}" type="slidenum">
              <a:rPr lang="en-GB" smtClean="0"/>
              <a:t>‹#›</a:t>
            </a:fld>
            <a:endParaRPr lang="en-GB"/>
          </a:p>
        </p:txBody>
      </p:sp>
    </p:spTree>
    <p:extLst>
      <p:ext uri="{BB962C8B-B14F-4D97-AF65-F5344CB8AC3E}">
        <p14:creationId xmlns:p14="http://schemas.microsoft.com/office/powerpoint/2010/main" val="1867732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477BB1-2C08-4D7A-A270-73E3972ED303}" type="slidenum">
              <a:rPr lang="en-GB" smtClean="0"/>
              <a:t>10</a:t>
            </a:fld>
            <a:endParaRPr lang="en-GB"/>
          </a:p>
        </p:txBody>
      </p:sp>
    </p:spTree>
    <p:extLst>
      <p:ext uri="{BB962C8B-B14F-4D97-AF65-F5344CB8AC3E}">
        <p14:creationId xmlns:p14="http://schemas.microsoft.com/office/powerpoint/2010/main" val="129664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477BB1-2C08-4D7A-A270-73E3972ED303}" type="slidenum">
              <a:rPr lang="en-GB" smtClean="0"/>
              <a:t>12</a:t>
            </a:fld>
            <a:endParaRPr lang="en-GB"/>
          </a:p>
        </p:txBody>
      </p:sp>
    </p:spTree>
    <p:extLst>
      <p:ext uri="{BB962C8B-B14F-4D97-AF65-F5344CB8AC3E}">
        <p14:creationId xmlns:p14="http://schemas.microsoft.com/office/powerpoint/2010/main" val="293613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9/4/2024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3322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9/4/2024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5056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9/4/2024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45663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9/4/2024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5473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9/4/2024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72079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9/4/2024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75881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9/4/2024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472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9/4/2024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2823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9/4/2024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9607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9/4/2024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8526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9/4/2024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79289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9/4/2024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5526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2274B4-B001-4088-B01D-E6999509E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2DC9D8-8E70-856D-A13C-2DB1318FF65C}"/>
              </a:ext>
            </a:extLst>
          </p:cNvPr>
          <p:cNvSpPr>
            <a:spLocks noGrp="1"/>
          </p:cNvSpPr>
          <p:nvPr>
            <p:ph type="ctrTitle"/>
          </p:nvPr>
        </p:nvSpPr>
        <p:spPr>
          <a:xfrm>
            <a:off x="612648" y="557783"/>
            <a:ext cx="3901736" cy="2490217"/>
          </a:xfrm>
        </p:spPr>
        <p:txBody>
          <a:bodyPr>
            <a:normAutofit/>
          </a:bodyPr>
          <a:lstStyle/>
          <a:p>
            <a:r>
              <a:rPr lang="en-GB" sz="4400" dirty="0"/>
              <a:t>TECHTRONIX</a:t>
            </a:r>
          </a:p>
        </p:txBody>
      </p:sp>
      <p:sp>
        <p:nvSpPr>
          <p:cNvPr id="3" name="Subtitle 2">
            <a:extLst>
              <a:ext uri="{FF2B5EF4-FFF2-40B4-BE49-F238E27FC236}">
                <a16:creationId xmlns:a16="http://schemas.microsoft.com/office/drawing/2014/main" id="{73DA8E6F-8986-B2D2-7675-328D49AD7ACC}"/>
              </a:ext>
            </a:extLst>
          </p:cNvPr>
          <p:cNvSpPr>
            <a:spLocks noGrp="1"/>
          </p:cNvSpPr>
          <p:nvPr>
            <p:ph type="subTitle" idx="1"/>
          </p:nvPr>
        </p:nvSpPr>
        <p:spPr>
          <a:xfrm>
            <a:off x="612648" y="3902206"/>
            <a:ext cx="3901736" cy="2240529"/>
          </a:xfrm>
        </p:spPr>
        <p:txBody>
          <a:bodyPr>
            <a:normAutofit/>
          </a:bodyPr>
          <a:lstStyle/>
          <a:p>
            <a:pPr algn="ctr"/>
            <a:r>
              <a:rPr lang="en-GB" dirty="0"/>
              <a:t> </a:t>
            </a:r>
            <a:r>
              <a:rPr lang="en-GB" i="1" dirty="0"/>
              <a:t>A hi-tech case study: </a:t>
            </a:r>
            <a:r>
              <a:rPr lang="en-US" i="1" dirty="0"/>
              <a:t>key findings on sales performance, customer insights, and profitability.</a:t>
            </a:r>
            <a:endParaRPr lang="en-GB" i="1" dirty="0"/>
          </a:p>
        </p:txBody>
      </p:sp>
      <p:pic>
        <p:nvPicPr>
          <p:cNvPr id="4" name="Picture 3" descr="Sphere of mesh and nodes">
            <a:extLst>
              <a:ext uri="{FF2B5EF4-FFF2-40B4-BE49-F238E27FC236}">
                <a16:creationId xmlns:a16="http://schemas.microsoft.com/office/drawing/2014/main" id="{F0FA8864-776D-D3FF-A112-D31EF3957D07}"/>
              </a:ext>
            </a:extLst>
          </p:cNvPr>
          <p:cNvPicPr>
            <a:picLocks noChangeAspect="1"/>
          </p:cNvPicPr>
          <p:nvPr/>
        </p:nvPicPr>
        <p:blipFill>
          <a:blip r:embed="rId2"/>
          <a:srcRect l="20862"/>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119127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2"/>
            <a:ext cx="5545870" cy="1658525"/>
          </a:xfrm>
        </p:spPr>
        <p:txBody>
          <a:bodyPr>
            <a:normAutofit/>
          </a:bodyPr>
          <a:lstStyle/>
          <a:p>
            <a:r>
              <a:rPr lang="en-GB" dirty="0"/>
              <a:t>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09600" y="2548521"/>
            <a:ext cx="5545867" cy="3470616"/>
          </a:xfrm>
        </p:spPr>
        <p:txBody>
          <a:bodyPr>
            <a:normAutofit/>
          </a:bodyPr>
          <a:lstStyle/>
          <a:p>
            <a:pPr>
              <a:lnSpc>
                <a:spcPct val="100000"/>
              </a:lnSpc>
            </a:pPr>
            <a:endParaRPr lang="en-US" sz="1600"/>
          </a:p>
          <a:p>
            <a:pPr marL="342900" indent="-342900">
              <a:lnSpc>
                <a:spcPct val="100000"/>
              </a:lnSpc>
              <a:buFont typeface="Wingdings" panose="05000000000000000000" pitchFamily="2" charset="2"/>
              <a:buChar char="q"/>
            </a:pPr>
            <a:r>
              <a:rPr lang="en-US" sz="1600" b="1"/>
              <a:t>Enhance High-Margin Focus</a:t>
            </a:r>
            <a:r>
              <a:rPr lang="en-US" sz="1600"/>
              <a:t>: Prioritize marketing and sales efforts on high-margin products, such as automotive microchips, to maximize profitability.</a:t>
            </a:r>
          </a:p>
          <a:p>
            <a:pPr marL="342900" indent="-342900">
              <a:lnSpc>
                <a:spcPct val="100000"/>
              </a:lnSpc>
              <a:buFont typeface="Wingdings" panose="05000000000000000000" pitchFamily="2" charset="2"/>
              <a:buChar char="q"/>
            </a:pPr>
            <a:r>
              <a:rPr lang="en-US" sz="1600" b="1"/>
              <a:t>Cost Reduction Strategies</a:t>
            </a:r>
            <a:r>
              <a:rPr lang="en-US" sz="1600"/>
              <a:t>: Negotiate bulk purchasing agreements with suppliers, automate production processes, and explore alternative materials to reduce production costs.</a:t>
            </a:r>
          </a:p>
          <a:p>
            <a:pPr marL="342900" indent="-342900">
              <a:lnSpc>
                <a:spcPct val="100000"/>
              </a:lnSpc>
              <a:buFont typeface="Wingdings" panose="05000000000000000000" pitchFamily="2" charset="2"/>
              <a:buChar char="q"/>
            </a:pPr>
            <a:r>
              <a:rPr lang="en-US" sz="1600" b="1"/>
              <a:t>Re-engineering Low-Margin Products</a:t>
            </a:r>
            <a:r>
              <a:rPr lang="en-US" sz="1600"/>
              <a:t>: Consider redesigning or enhancing features of low-margin consumer electronics to differentiate them and justify premium pricing.</a:t>
            </a:r>
          </a:p>
          <a:p>
            <a:pPr>
              <a:lnSpc>
                <a:spcPct val="100000"/>
              </a:lnSpc>
            </a:pPr>
            <a:endParaRPr lang="en-GB" sz="1600"/>
          </a:p>
        </p:txBody>
      </p:sp>
      <p:pic>
        <p:nvPicPr>
          <p:cNvPr id="5" name="Picture 4">
            <a:extLst>
              <a:ext uri="{FF2B5EF4-FFF2-40B4-BE49-F238E27FC236}">
                <a16:creationId xmlns:a16="http://schemas.microsoft.com/office/drawing/2014/main" id="{499F1CAD-CE4B-FC39-E704-774C03049C15}"/>
              </a:ext>
            </a:extLst>
          </p:cNvPr>
          <p:cNvPicPr>
            <a:picLocks noChangeAspect="1"/>
          </p:cNvPicPr>
          <p:nvPr/>
        </p:nvPicPr>
        <p:blipFill>
          <a:blip r:embed="rId3"/>
          <a:stretch>
            <a:fillRect/>
          </a:stretch>
        </p:blipFill>
        <p:spPr>
          <a:xfrm>
            <a:off x="6155467" y="1400176"/>
            <a:ext cx="5907945" cy="5295900"/>
          </a:xfrm>
          <a:prstGeom prst="rect">
            <a:avLst/>
          </a:prstGeom>
        </p:spPr>
      </p:pic>
    </p:spTree>
    <p:extLst>
      <p:ext uri="{BB962C8B-B14F-4D97-AF65-F5344CB8AC3E}">
        <p14:creationId xmlns:p14="http://schemas.microsoft.com/office/powerpoint/2010/main" val="177512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5748752" y="552782"/>
            <a:ext cx="5919373" cy="1611920"/>
          </a:xfrm>
        </p:spPr>
        <p:txBody>
          <a:bodyPr>
            <a:normAutofit/>
          </a:bodyPr>
          <a:lstStyle/>
          <a:p>
            <a:r>
              <a:rPr lang="en-GB" dirty="0"/>
              <a:t>5. Market Expansion Opportunities</a:t>
            </a:r>
          </a:p>
        </p:txBody>
      </p:sp>
      <p:pic>
        <p:nvPicPr>
          <p:cNvPr id="5" name="Picture 4" descr="Close up of a solar panel">
            <a:extLst>
              <a:ext uri="{FF2B5EF4-FFF2-40B4-BE49-F238E27FC236}">
                <a16:creationId xmlns:a16="http://schemas.microsoft.com/office/drawing/2014/main" id="{E2E84CC7-BF54-8072-30D2-A763A3E75E88}"/>
              </a:ext>
            </a:extLst>
          </p:cNvPr>
          <p:cNvPicPr>
            <a:picLocks noChangeAspect="1"/>
          </p:cNvPicPr>
          <p:nvPr/>
        </p:nvPicPr>
        <p:blipFill>
          <a:blip r:embed="rId2"/>
          <a:srcRect l="23610" r="20806"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5745083" y="2391995"/>
            <a:ext cx="5904056" cy="3174788"/>
          </a:xfrm>
        </p:spPr>
        <p:txBody>
          <a:bodyPr anchor="t">
            <a:normAutofit/>
          </a:bodyPr>
          <a:lstStyle/>
          <a:p>
            <a:pPr>
              <a:lnSpc>
                <a:spcPct val="100000"/>
              </a:lnSpc>
            </a:pPr>
            <a:r>
              <a:rPr lang="en-US" sz="1600" b="1"/>
              <a:t>Insights</a:t>
            </a:r>
            <a:r>
              <a:rPr lang="en-US" sz="1600"/>
              <a:t>:</a:t>
            </a:r>
          </a:p>
          <a:p>
            <a:pPr marL="342900" indent="-342900">
              <a:lnSpc>
                <a:spcPct val="100000"/>
              </a:lnSpc>
              <a:buFont typeface="Wingdings" panose="05000000000000000000" pitchFamily="2" charset="2"/>
              <a:buChar char="q"/>
            </a:pPr>
            <a:r>
              <a:rPr lang="en-US" sz="1600" b="1"/>
              <a:t>Untapped Markets</a:t>
            </a:r>
            <a:r>
              <a:rPr lang="en-US" sz="1600"/>
              <a:t>: Eastern Europe and Southeast Asia show potential for market expansion, particularly for industrial robotics due to increasing automation trends.</a:t>
            </a:r>
          </a:p>
          <a:p>
            <a:pPr marL="342900" indent="-342900">
              <a:lnSpc>
                <a:spcPct val="100000"/>
              </a:lnSpc>
              <a:buFont typeface="Wingdings" panose="05000000000000000000" pitchFamily="2" charset="2"/>
              <a:buChar char="q"/>
            </a:pPr>
            <a:r>
              <a:rPr lang="en-US" sz="1600" b="1"/>
              <a:t>Sector Opportunities</a:t>
            </a:r>
            <a:r>
              <a:rPr lang="en-US" sz="1600"/>
              <a:t>: The growing renewable energy sector offers new avenues, with rising demand for specialized microchips used in solar and wind power systems.</a:t>
            </a:r>
          </a:p>
          <a:p>
            <a:pPr marL="342900" indent="-342900">
              <a:lnSpc>
                <a:spcPct val="100000"/>
              </a:lnSpc>
              <a:buFont typeface="Wingdings" panose="05000000000000000000" pitchFamily="2" charset="2"/>
              <a:buChar char="q"/>
            </a:pPr>
            <a:r>
              <a:rPr lang="en-US" sz="1600" b="1"/>
              <a:t>Competitive Landscape</a:t>
            </a:r>
            <a:r>
              <a:rPr lang="en-US" sz="1600"/>
              <a:t>: Competitors have limited presence in the industrial sectors of emerging markets, presenting a strategic opportunity for </a:t>
            </a:r>
            <a:r>
              <a:rPr lang="en-US" sz="1600" err="1"/>
              <a:t>Techtronix</a:t>
            </a:r>
            <a:r>
              <a:rPr lang="en-US" sz="1600"/>
              <a:t>.</a:t>
            </a:r>
          </a:p>
          <a:p>
            <a:pPr>
              <a:lnSpc>
                <a:spcPct val="100000"/>
              </a:lnSpc>
            </a:pPr>
            <a:endParaRPr lang="en-GB" sz="1600"/>
          </a:p>
        </p:txBody>
      </p:sp>
    </p:spTree>
    <p:extLst>
      <p:ext uri="{BB962C8B-B14F-4D97-AF65-F5344CB8AC3E}">
        <p14:creationId xmlns:p14="http://schemas.microsoft.com/office/powerpoint/2010/main" val="266773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4CCE7A-BF63-4F34-A790-506292F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F066AA63-76B1-4DA5-BDFB-DB2FD4E0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17386"/>
            <a:ext cx="5369169" cy="1570986"/>
          </a:xfrm>
        </p:spPr>
        <p:txBody>
          <a:bodyPr>
            <a:normAutofit/>
          </a:bodyPr>
          <a:lstStyle/>
          <a:p>
            <a:r>
              <a:rPr lang="en-GB" dirty="0"/>
              <a:t>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10198" y="2356598"/>
            <a:ext cx="5355276" cy="3636159"/>
          </a:xfrm>
        </p:spPr>
        <p:txBody>
          <a:bodyPr anchor="t">
            <a:normAutofit/>
          </a:bodyPr>
          <a:lstStyle/>
          <a:p>
            <a:pPr>
              <a:lnSpc>
                <a:spcPct val="100000"/>
              </a:lnSpc>
            </a:pPr>
            <a:endParaRPr lang="en-US" sz="1400"/>
          </a:p>
          <a:p>
            <a:pPr marL="342900" indent="-342900">
              <a:lnSpc>
                <a:spcPct val="100000"/>
              </a:lnSpc>
              <a:buFont typeface="Wingdings" panose="05000000000000000000" pitchFamily="2" charset="2"/>
              <a:buChar char="q"/>
            </a:pPr>
            <a:r>
              <a:rPr lang="en-US" sz="1400" b="1"/>
              <a:t>Expand into Emerging Markets</a:t>
            </a:r>
            <a:r>
              <a:rPr lang="en-US" sz="1400"/>
              <a:t>: Develop an entry strategy for Eastern Europe and Southeast Asia, focusing on establishing local partnerships and adapting products to meet regional needs.</a:t>
            </a:r>
          </a:p>
          <a:p>
            <a:pPr marL="342900" indent="-342900">
              <a:lnSpc>
                <a:spcPct val="100000"/>
              </a:lnSpc>
              <a:buFont typeface="Wingdings" panose="05000000000000000000" pitchFamily="2" charset="2"/>
              <a:buChar char="q"/>
            </a:pPr>
            <a:r>
              <a:rPr lang="en-US" sz="1400" b="1"/>
              <a:t>Diversify Product Offerings</a:t>
            </a:r>
            <a:r>
              <a:rPr lang="en-US" sz="1400"/>
              <a:t>: Explore new product lines tailored to the renewable energy sector, such as chips for smart grids and energy-efficient robotics.</a:t>
            </a:r>
          </a:p>
          <a:p>
            <a:pPr marL="342900" indent="-342900">
              <a:lnSpc>
                <a:spcPct val="100000"/>
              </a:lnSpc>
              <a:buFont typeface="Wingdings" panose="05000000000000000000" pitchFamily="2" charset="2"/>
              <a:buChar char="q"/>
            </a:pPr>
            <a:r>
              <a:rPr lang="en-US" sz="1400" b="1"/>
              <a:t>Market Penetration Initiatives</a:t>
            </a:r>
            <a:r>
              <a:rPr lang="en-US" sz="1400"/>
              <a:t>: Leverage competitive advantages such as advanced technology and strong brand reputation to enter new markets with aggressive marketing and sales tactics.</a:t>
            </a:r>
          </a:p>
          <a:p>
            <a:pPr>
              <a:lnSpc>
                <a:spcPct val="100000"/>
              </a:lnSpc>
            </a:pPr>
            <a:endParaRPr lang="en-GB" sz="1400"/>
          </a:p>
        </p:txBody>
      </p:sp>
      <p:pic>
        <p:nvPicPr>
          <p:cNvPr id="5" name="Picture 4">
            <a:extLst>
              <a:ext uri="{FF2B5EF4-FFF2-40B4-BE49-F238E27FC236}">
                <a16:creationId xmlns:a16="http://schemas.microsoft.com/office/drawing/2014/main" id="{C721853C-0E2D-6315-D3A6-7AF72D31C91D}"/>
              </a:ext>
            </a:extLst>
          </p:cNvPr>
          <p:cNvPicPr>
            <a:picLocks noChangeAspect="1"/>
          </p:cNvPicPr>
          <p:nvPr/>
        </p:nvPicPr>
        <p:blipFill>
          <a:blip r:embed="rId3"/>
          <a:stretch>
            <a:fillRect/>
          </a:stretch>
        </p:blipFill>
        <p:spPr>
          <a:xfrm>
            <a:off x="7038976" y="1509713"/>
            <a:ext cx="4861392" cy="5300662"/>
          </a:xfrm>
          <a:prstGeom prst="rect">
            <a:avLst/>
          </a:prstGeom>
        </p:spPr>
      </p:pic>
    </p:spTree>
    <p:extLst>
      <p:ext uri="{BB962C8B-B14F-4D97-AF65-F5344CB8AC3E}">
        <p14:creationId xmlns:p14="http://schemas.microsoft.com/office/powerpoint/2010/main" val="2776789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2"/>
            <a:ext cx="5369169" cy="1591902"/>
          </a:xfrm>
        </p:spPr>
        <p:txBody>
          <a:bodyPr>
            <a:normAutofit/>
          </a:bodyPr>
          <a:lstStyle/>
          <a:p>
            <a:r>
              <a:rPr lang="en-GB" dirty="0"/>
              <a:t>Overall Strategic 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10198" y="2391995"/>
            <a:ext cx="5355276" cy="3174788"/>
          </a:xfrm>
        </p:spPr>
        <p:txBody>
          <a:bodyPr anchor="t">
            <a:normAutofit/>
          </a:bodyPr>
          <a:lstStyle/>
          <a:p>
            <a:pPr>
              <a:lnSpc>
                <a:spcPct val="100000"/>
              </a:lnSpc>
              <a:buFont typeface="+mj-lt"/>
              <a:buAutoNum type="arabicPeriod"/>
            </a:pPr>
            <a:r>
              <a:rPr lang="en-US" sz="1400" b="1"/>
              <a:t>Invest in Data-Driven Decision Making</a:t>
            </a:r>
            <a:r>
              <a:rPr lang="en-US" sz="1400"/>
              <a:t>: Continuously refine predictive models for sales, demand forecasting, and inventory management to align production with market needs.</a:t>
            </a:r>
          </a:p>
          <a:p>
            <a:pPr>
              <a:lnSpc>
                <a:spcPct val="100000"/>
              </a:lnSpc>
              <a:buFont typeface="+mj-lt"/>
              <a:buAutoNum type="arabicPeriod"/>
            </a:pPr>
            <a:r>
              <a:rPr lang="en-US" sz="1400" b="1"/>
              <a:t>Optimize Product Portfolio</a:t>
            </a:r>
            <a:r>
              <a:rPr lang="en-US" sz="1400"/>
              <a:t>: Focus on high-margin, high-growth products and sectors, phasing out underperforming lines or re-engineering them to capture more value.</a:t>
            </a:r>
          </a:p>
          <a:p>
            <a:pPr>
              <a:lnSpc>
                <a:spcPct val="100000"/>
              </a:lnSpc>
              <a:buFont typeface="+mj-lt"/>
              <a:buAutoNum type="arabicPeriod"/>
            </a:pPr>
            <a:r>
              <a:rPr lang="en-US" sz="1400" b="1"/>
              <a:t>Strengthen Customer Relationships</a:t>
            </a:r>
            <a:r>
              <a:rPr lang="en-US" sz="1400"/>
              <a:t>: Develop personalized customer experiences and loyalty programs targeting high-value segments to drive repeat sales.</a:t>
            </a:r>
          </a:p>
          <a:p>
            <a:pPr>
              <a:lnSpc>
                <a:spcPct val="100000"/>
              </a:lnSpc>
              <a:buFont typeface="+mj-lt"/>
              <a:buAutoNum type="arabicPeriod"/>
            </a:pPr>
            <a:r>
              <a:rPr lang="en-US" sz="1400" b="1"/>
              <a:t>Expand Geographically</a:t>
            </a:r>
            <a:r>
              <a:rPr lang="en-US" sz="1400"/>
              <a:t>: Focus expansion efforts on regions with proven demand potential and lower competitive pressure to diversify revenue streams and reduce market risk.</a:t>
            </a:r>
          </a:p>
          <a:p>
            <a:pPr>
              <a:lnSpc>
                <a:spcPct val="100000"/>
              </a:lnSpc>
            </a:pPr>
            <a:endParaRPr lang="en-GB" sz="1400"/>
          </a:p>
        </p:txBody>
      </p:sp>
      <p:pic>
        <p:nvPicPr>
          <p:cNvPr id="5" name="Picture 4" descr="Angled shot of pen on a graph">
            <a:extLst>
              <a:ext uri="{FF2B5EF4-FFF2-40B4-BE49-F238E27FC236}">
                <a16:creationId xmlns:a16="http://schemas.microsoft.com/office/drawing/2014/main" id="{D6F8D600-CD59-2E8A-EDFA-802C2338AA5A}"/>
              </a:ext>
            </a:extLst>
          </p:cNvPr>
          <p:cNvPicPr>
            <a:picLocks noChangeAspect="1"/>
          </p:cNvPicPr>
          <p:nvPr/>
        </p:nvPicPr>
        <p:blipFill>
          <a:blip r:embed="rId2"/>
          <a:srcRect l="2907" r="40372"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1466966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99F1F9-9032-C272-856F-803DAFB9F3AA}"/>
              </a:ext>
            </a:extLst>
          </p:cNvPr>
          <p:cNvPicPr>
            <a:picLocks noChangeAspect="1"/>
          </p:cNvPicPr>
          <p:nvPr/>
        </p:nvPicPr>
        <p:blipFill>
          <a:blip r:embed="rId2"/>
          <a:srcRect r="25"/>
          <a:stretch/>
        </p:blipFill>
        <p:spPr>
          <a:xfrm>
            <a:off x="20" y="10"/>
            <a:ext cx="12188932" cy="6857990"/>
          </a:xfrm>
          <a:prstGeom prst="rect">
            <a:avLst/>
          </a:prstGeom>
        </p:spPr>
      </p:pic>
      <p:sp useBgFill="1">
        <p:nvSpPr>
          <p:cNvPr id="9" name="Freeform: Shape 8">
            <a:extLst>
              <a:ext uri="{FF2B5EF4-FFF2-40B4-BE49-F238E27FC236}">
                <a16:creationId xmlns:a16="http://schemas.microsoft.com/office/drawing/2014/main" id="{21BF0945-C385-4C17-AB85-F84EA317E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30"/>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7966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8363B3-41A7-FB5F-AB35-D1CD69542159}"/>
              </a:ext>
            </a:extLst>
          </p:cNvPr>
          <p:cNvSpPr>
            <a:spLocks noGrp="1"/>
          </p:cNvSpPr>
          <p:nvPr>
            <p:ph type="title"/>
          </p:nvPr>
        </p:nvSpPr>
        <p:spPr>
          <a:xfrm>
            <a:off x="609600" y="557784"/>
            <a:ext cx="10972800" cy="1325563"/>
          </a:xfrm>
        </p:spPr>
        <p:txBody>
          <a:bodyPr>
            <a:normAutofit/>
          </a:bodyPr>
          <a:lstStyle/>
          <a:p>
            <a:r>
              <a:rPr lang="en-GB" dirty="0"/>
              <a:t>CASE OVERVIEW</a:t>
            </a:r>
          </a:p>
        </p:txBody>
      </p:sp>
      <p:graphicFrame>
        <p:nvGraphicFramePr>
          <p:cNvPr id="5" name="Content Placeholder 2">
            <a:extLst>
              <a:ext uri="{FF2B5EF4-FFF2-40B4-BE49-F238E27FC236}">
                <a16:creationId xmlns:a16="http://schemas.microsoft.com/office/drawing/2014/main" id="{83CDE6F5-FABF-F1FA-05E1-0307F560062B}"/>
              </a:ext>
            </a:extLst>
          </p:cNvPr>
          <p:cNvGraphicFramePr>
            <a:graphicFrameLocks noGrp="1"/>
          </p:cNvGraphicFramePr>
          <p:nvPr>
            <p:ph idx="1"/>
            <p:extLst>
              <p:ext uri="{D42A27DB-BD31-4B8C-83A1-F6EECF244321}">
                <p14:modId xmlns:p14="http://schemas.microsoft.com/office/powerpoint/2010/main" val="2583395638"/>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1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562271" y="810563"/>
            <a:ext cx="3705572" cy="5409262"/>
          </a:xfrm>
        </p:spPr>
        <p:txBody>
          <a:bodyPr anchor="t">
            <a:normAutofit/>
          </a:bodyPr>
          <a:lstStyle/>
          <a:p>
            <a:r>
              <a:rPr lang="en-GB"/>
              <a:t>1. Sales Performance Analysis</a:t>
            </a:r>
          </a:p>
        </p:txBody>
      </p:sp>
      <p:graphicFrame>
        <p:nvGraphicFramePr>
          <p:cNvPr id="16" name="Content Placeholder 2">
            <a:extLst>
              <a:ext uri="{FF2B5EF4-FFF2-40B4-BE49-F238E27FC236}">
                <a16:creationId xmlns:a16="http://schemas.microsoft.com/office/drawing/2014/main" id="{4B7C3562-DCE0-0A31-16FE-4B5DD125094D}"/>
              </a:ext>
            </a:extLst>
          </p:cNvPr>
          <p:cNvGraphicFramePr>
            <a:graphicFrameLocks noGrp="1"/>
          </p:cNvGraphicFramePr>
          <p:nvPr>
            <p:ph idx="1"/>
            <p:extLst>
              <p:ext uri="{D42A27DB-BD31-4B8C-83A1-F6EECF244321}">
                <p14:modId xmlns:p14="http://schemas.microsoft.com/office/powerpoint/2010/main" val="4288728782"/>
              </p:ext>
            </p:extLst>
          </p:nvPr>
        </p:nvGraphicFramePr>
        <p:xfrm>
          <a:off x="6156183" y="594069"/>
          <a:ext cx="5473546" cy="497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87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3"/>
            <a:ext cx="10972800" cy="1570804"/>
          </a:xfrm>
        </p:spPr>
        <p:txBody>
          <a:bodyPr>
            <a:normAutofit/>
          </a:bodyPr>
          <a:lstStyle/>
          <a:p>
            <a:r>
              <a:rPr lang="en-GB" dirty="0"/>
              <a:t>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09599" y="2397689"/>
            <a:ext cx="3750023" cy="3445893"/>
          </a:xfrm>
        </p:spPr>
        <p:txBody>
          <a:bodyPr>
            <a:normAutofit/>
          </a:bodyPr>
          <a:lstStyle/>
          <a:p>
            <a:pPr>
              <a:lnSpc>
                <a:spcPct val="100000"/>
              </a:lnSpc>
            </a:pPr>
            <a:r>
              <a:rPr lang="en-US" sz="1100" b="1"/>
              <a:t>Recommendations</a:t>
            </a:r>
            <a:r>
              <a:rPr lang="en-US" sz="1100"/>
              <a:t>:</a:t>
            </a:r>
          </a:p>
          <a:p>
            <a:pPr marL="342900" indent="-342900">
              <a:lnSpc>
                <a:spcPct val="100000"/>
              </a:lnSpc>
              <a:buFont typeface="Wingdings" panose="05000000000000000000" pitchFamily="2" charset="2"/>
              <a:buChar char="q"/>
            </a:pPr>
            <a:r>
              <a:rPr lang="en-US" sz="1100" b="1"/>
              <a:t>Focus on High-Growth Regions</a:t>
            </a:r>
            <a:r>
              <a:rPr lang="en-US" sz="1100"/>
              <a:t>: Allocate more resources to North America and Europe for the automotive sector. Consider expanding the product line to capture the growing EV market.</a:t>
            </a:r>
          </a:p>
          <a:p>
            <a:pPr marL="342900" indent="-342900">
              <a:lnSpc>
                <a:spcPct val="100000"/>
              </a:lnSpc>
              <a:buFont typeface="Wingdings" panose="05000000000000000000" pitchFamily="2" charset="2"/>
              <a:buChar char="q"/>
            </a:pPr>
            <a:r>
              <a:rPr lang="en-US" sz="1100" b="1"/>
              <a:t>Revitalize Consumer Electronics</a:t>
            </a:r>
            <a:r>
              <a:rPr lang="en-US" sz="1100"/>
              <a:t>: For the underperforming consumer electronics in Asia, adjust pricing strategies, introduce differentiated features, or target niche markets to regain competitiveness.</a:t>
            </a:r>
          </a:p>
          <a:p>
            <a:pPr marL="342900" indent="-342900">
              <a:lnSpc>
                <a:spcPct val="100000"/>
              </a:lnSpc>
              <a:buFont typeface="Wingdings" panose="05000000000000000000" pitchFamily="2" charset="2"/>
              <a:buChar char="q"/>
            </a:pPr>
            <a:r>
              <a:rPr lang="en-US" sz="1100" b="1"/>
              <a:t>Seasonal Promotions</a:t>
            </a:r>
            <a:r>
              <a:rPr lang="en-US" sz="1100"/>
              <a:t>: Launch targeted marketing campaigns ahead of peak seasons (Q2 and Q4) to maximize sales and inventory turnover during high-demand periods.</a:t>
            </a:r>
          </a:p>
          <a:p>
            <a:pPr>
              <a:lnSpc>
                <a:spcPct val="100000"/>
              </a:lnSpc>
            </a:pPr>
            <a:endParaRPr lang="en-US" sz="1100"/>
          </a:p>
          <a:p>
            <a:pPr>
              <a:lnSpc>
                <a:spcPct val="100000"/>
              </a:lnSpc>
            </a:pPr>
            <a:endParaRPr lang="en-GB" sz="1100"/>
          </a:p>
        </p:txBody>
      </p:sp>
      <p:pic>
        <p:nvPicPr>
          <p:cNvPr id="5" name="Picture 4">
            <a:extLst>
              <a:ext uri="{FF2B5EF4-FFF2-40B4-BE49-F238E27FC236}">
                <a16:creationId xmlns:a16="http://schemas.microsoft.com/office/drawing/2014/main" id="{4D3D34BE-B246-406A-B77A-F404FE858AC9}"/>
              </a:ext>
            </a:extLst>
          </p:cNvPr>
          <p:cNvPicPr>
            <a:picLocks noChangeAspect="1"/>
          </p:cNvPicPr>
          <p:nvPr/>
        </p:nvPicPr>
        <p:blipFill>
          <a:blip r:embed="rId2"/>
          <a:stretch>
            <a:fillRect/>
          </a:stretch>
        </p:blipFill>
        <p:spPr>
          <a:xfrm>
            <a:off x="5257799" y="2397689"/>
            <a:ext cx="6734175" cy="4279336"/>
          </a:xfrm>
          <a:prstGeom prst="rect">
            <a:avLst/>
          </a:prstGeom>
        </p:spPr>
      </p:pic>
    </p:spTree>
    <p:extLst>
      <p:ext uri="{BB962C8B-B14F-4D97-AF65-F5344CB8AC3E}">
        <p14:creationId xmlns:p14="http://schemas.microsoft.com/office/powerpoint/2010/main" val="397789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5748752" y="552782"/>
            <a:ext cx="5919373" cy="1611920"/>
          </a:xfrm>
        </p:spPr>
        <p:txBody>
          <a:bodyPr>
            <a:normAutofit/>
          </a:bodyPr>
          <a:lstStyle/>
          <a:p>
            <a:r>
              <a:rPr lang="en-GB" dirty="0"/>
              <a:t>2. Customer Insights</a:t>
            </a:r>
          </a:p>
        </p:txBody>
      </p:sp>
      <p:pic>
        <p:nvPicPr>
          <p:cNvPr id="5" name="Picture 4" descr="Packages on conveyor belt">
            <a:extLst>
              <a:ext uri="{FF2B5EF4-FFF2-40B4-BE49-F238E27FC236}">
                <a16:creationId xmlns:a16="http://schemas.microsoft.com/office/drawing/2014/main" id="{33B7D448-C272-4A1E-8109-BE9DD4FE4186}"/>
              </a:ext>
            </a:extLst>
          </p:cNvPr>
          <p:cNvPicPr>
            <a:picLocks noChangeAspect="1"/>
          </p:cNvPicPr>
          <p:nvPr/>
        </p:nvPicPr>
        <p:blipFill>
          <a:blip r:embed="rId2"/>
          <a:srcRect l="6141" r="38276"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5745083" y="2391995"/>
            <a:ext cx="5904056" cy="3174788"/>
          </a:xfrm>
        </p:spPr>
        <p:txBody>
          <a:bodyPr anchor="t">
            <a:normAutofit/>
          </a:bodyPr>
          <a:lstStyle/>
          <a:p>
            <a:pPr>
              <a:lnSpc>
                <a:spcPct val="100000"/>
              </a:lnSpc>
            </a:pPr>
            <a:r>
              <a:rPr lang="en-US" sz="1600" b="1"/>
              <a:t>Insights</a:t>
            </a:r>
            <a:r>
              <a:rPr lang="en-US" sz="1600"/>
              <a:t>:</a:t>
            </a:r>
          </a:p>
          <a:p>
            <a:pPr marL="342900" indent="-342900">
              <a:lnSpc>
                <a:spcPct val="100000"/>
              </a:lnSpc>
              <a:buFont typeface="Wingdings" panose="05000000000000000000" pitchFamily="2" charset="2"/>
              <a:buChar char="q"/>
            </a:pPr>
            <a:r>
              <a:rPr lang="en-US" sz="1600" b="1"/>
              <a:t>Key Customer Segments</a:t>
            </a:r>
            <a:r>
              <a:rPr lang="en-US" sz="1600"/>
              <a:t>: High-value customers are predominantly from the industrial sector, with repeat purchases and higher average transaction values.</a:t>
            </a:r>
          </a:p>
          <a:p>
            <a:pPr marL="342900" indent="-342900">
              <a:lnSpc>
                <a:spcPct val="100000"/>
              </a:lnSpc>
              <a:buFont typeface="Wingdings" panose="05000000000000000000" pitchFamily="2" charset="2"/>
              <a:buChar char="q"/>
            </a:pPr>
            <a:r>
              <a:rPr lang="en-US" sz="1600" b="1"/>
              <a:t>Sector Contribution</a:t>
            </a:r>
            <a:r>
              <a:rPr lang="en-US" sz="1600"/>
              <a:t>: The automotive sector contributes the most to overall sales, followed by industrial, with the consumer electronics sector lagging.</a:t>
            </a:r>
          </a:p>
          <a:p>
            <a:pPr marL="342900" indent="-342900">
              <a:lnSpc>
                <a:spcPct val="100000"/>
              </a:lnSpc>
              <a:buFont typeface="Wingdings" panose="05000000000000000000" pitchFamily="2" charset="2"/>
              <a:buChar char="q"/>
            </a:pPr>
            <a:r>
              <a:rPr lang="en-US" sz="1600" b="1"/>
              <a:t>Geographic Insights</a:t>
            </a:r>
            <a:r>
              <a:rPr lang="en-US" sz="1600"/>
              <a:t>: The U.S. and Germany are top-performing regions, while South America shows untapped potential with rising demand in the industrial sector.</a:t>
            </a:r>
          </a:p>
          <a:p>
            <a:pPr>
              <a:lnSpc>
                <a:spcPct val="100000"/>
              </a:lnSpc>
            </a:pPr>
            <a:endParaRPr lang="en-GB" sz="1600"/>
          </a:p>
        </p:txBody>
      </p:sp>
    </p:spTree>
    <p:extLst>
      <p:ext uri="{BB962C8B-B14F-4D97-AF65-F5344CB8AC3E}">
        <p14:creationId xmlns:p14="http://schemas.microsoft.com/office/powerpoint/2010/main" val="1856745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3"/>
            <a:ext cx="10972800" cy="1570804"/>
          </a:xfrm>
        </p:spPr>
        <p:txBody>
          <a:bodyPr>
            <a:normAutofit/>
          </a:bodyPr>
          <a:lstStyle/>
          <a:p>
            <a:r>
              <a:rPr lang="en-GB" dirty="0"/>
              <a:t>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09599" y="2397689"/>
            <a:ext cx="3750023" cy="3445893"/>
          </a:xfrm>
        </p:spPr>
        <p:txBody>
          <a:bodyPr>
            <a:normAutofit/>
          </a:bodyPr>
          <a:lstStyle/>
          <a:p>
            <a:pPr marL="342900" indent="-342900">
              <a:lnSpc>
                <a:spcPct val="100000"/>
              </a:lnSpc>
              <a:buFont typeface="Wingdings" panose="05000000000000000000" pitchFamily="2" charset="2"/>
              <a:buChar char="q"/>
            </a:pPr>
            <a:r>
              <a:rPr lang="en-US" sz="1300" b="1"/>
              <a:t>Target High-Value Segments</a:t>
            </a:r>
            <a:r>
              <a:rPr lang="en-US" sz="1300"/>
              <a:t>: Develop loyalty programs and personalized offers for industrial sector customers to enhance retention and increase repeat purchases.</a:t>
            </a:r>
          </a:p>
          <a:p>
            <a:pPr marL="342900" indent="-342900">
              <a:lnSpc>
                <a:spcPct val="100000"/>
              </a:lnSpc>
              <a:buFont typeface="Wingdings" panose="05000000000000000000" pitchFamily="2" charset="2"/>
              <a:buChar char="q"/>
            </a:pPr>
            <a:r>
              <a:rPr lang="en-US" sz="1300" b="1"/>
              <a:t>Expand Automotive Focus</a:t>
            </a:r>
            <a:r>
              <a:rPr lang="en-US" sz="1300"/>
              <a:t>: Prioritize R&amp;D investments in automotive-related products, as this sector drives the highest profitability.</a:t>
            </a:r>
          </a:p>
          <a:p>
            <a:pPr marL="342900" indent="-342900">
              <a:lnSpc>
                <a:spcPct val="100000"/>
              </a:lnSpc>
              <a:buFont typeface="Wingdings" panose="05000000000000000000" pitchFamily="2" charset="2"/>
              <a:buChar char="q"/>
            </a:pPr>
            <a:r>
              <a:rPr lang="en-US" sz="1300" b="1"/>
              <a:t>Explore South American Market</a:t>
            </a:r>
            <a:r>
              <a:rPr lang="en-US" sz="1300"/>
              <a:t>: Conduct a market entry analysis for South America, focusing on industrial products, and develop localized marketing strategies to capture new customers.</a:t>
            </a:r>
          </a:p>
          <a:p>
            <a:pPr>
              <a:lnSpc>
                <a:spcPct val="100000"/>
              </a:lnSpc>
            </a:pPr>
            <a:endParaRPr lang="en-GB" sz="1300"/>
          </a:p>
        </p:txBody>
      </p:sp>
      <p:pic>
        <p:nvPicPr>
          <p:cNvPr id="5" name="Picture 4">
            <a:extLst>
              <a:ext uri="{FF2B5EF4-FFF2-40B4-BE49-F238E27FC236}">
                <a16:creationId xmlns:a16="http://schemas.microsoft.com/office/drawing/2014/main" id="{1323C3A6-F535-F1BE-DEFC-E240F46D187B}"/>
              </a:ext>
            </a:extLst>
          </p:cNvPr>
          <p:cNvPicPr>
            <a:picLocks noChangeAspect="1"/>
          </p:cNvPicPr>
          <p:nvPr/>
        </p:nvPicPr>
        <p:blipFill>
          <a:blip r:embed="rId2"/>
          <a:stretch>
            <a:fillRect/>
          </a:stretch>
        </p:blipFill>
        <p:spPr>
          <a:xfrm>
            <a:off x="4752975" y="2767013"/>
            <a:ext cx="7243763" cy="3857625"/>
          </a:xfrm>
          <a:prstGeom prst="rect">
            <a:avLst/>
          </a:prstGeom>
        </p:spPr>
      </p:pic>
    </p:spTree>
    <p:extLst>
      <p:ext uri="{BB962C8B-B14F-4D97-AF65-F5344CB8AC3E}">
        <p14:creationId xmlns:p14="http://schemas.microsoft.com/office/powerpoint/2010/main" val="395567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72EFE5-DDB5-41BC-B3F4-19D747119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77B4CB6-64B7-4C1D-B623-F1EC02FCC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937866"/>
          </a:xfrm>
          <a:custGeom>
            <a:avLst/>
            <a:gdLst>
              <a:gd name="connsiteX0" fmla="*/ 8930642 w 12192000"/>
              <a:gd name="connsiteY0" fmla="*/ 5494299 h 5937866"/>
              <a:gd name="connsiteX1" fmla="*/ 9143134 w 12192000"/>
              <a:gd name="connsiteY1" fmla="*/ 5616927 h 5937866"/>
              <a:gd name="connsiteX2" fmla="*/ 9043549 w 12192000"/>
              <a:gd name="connsiteY2" fmla="*/ 5914543 h 5937866"/>
              <a:gd name="connsiteX3" fmla="*/ 8745984 w 12192000"/>
              <a:gd name="connsiteY3" fmla="*/ 5814814 h 5937866"/>
              <a:gd name="connsiteX4" fmla="*/ 8845568 w 12192000"/>
              <a:gd name="connsiteY4" fmla="*/ 5517199 h 5937866"/>
              <a:gd name="connsiteX5" fmla="*/ 8930642 w 12192000"/>
              <a:gd name="connsiteY5" fmla="*/ 5494299 h 5937866"/>
              <a:gd name="connsiteX6" fmla="*/ 9842642 w 12192000"/>
              <a:gd name="connsiteY6" fmla="*/ 4939308 h 5937866"/>
              <a:gd name="connsiteX7" fmla="*/ 10272210 w 12192000"/>
              <a:gd name="connsiteY7" fmla="*/ 5187210 h 5937866"/>
              <a:gd name="connsiteX8" fmla="*/ 10070896 w 12192000"/>
              <a:gd name="connsiteY8" fmla="*/ 5788857 h 5937866"/>
              <a:gd name="connsiteX9" fmla="*/ 9469346 w 12192000"/>
              <a:gd name="connsiteY9" fmla="*/ 5587251 h 5937866"/>
              <a:gd name="connsiteX10" fmla="*/ 9670660 w 12192000"/>
              <a:gd name="connsiteY10" fmla="*/ 4985603 h 5937866"/>
              <a:gd name="connsiteX11" fmla="*/ 9842642 w 12192000"/>
              <a:gd name="connsiteY11" fmla="*/ 4939308 h 5937866"/>
              <a:gd name="connsiteX12" fmla="*/ 0 w 12192000"/>
              <a:gd name="connsiteY12" fmla="*/ 0 h 5937866"/>
              <a:gd name="connsiteX13" fmla="*/ 12188952 w 12192000"/>
              <a:gd name="connsiteY13" fmla="*/ 0 h 5937866"/>
              <a:gd name="connsiteX14" fmla="*/ 12188952 w 12192000"/>
              <a:gd name="connsiteY14" fmla="*/ 1220565 h 5937866"/>
              <a:gd name="connsiteX15" fmla="*/ 12192000 w 12192000"/>
              <a:gd name="connsiteY15" fmla="*/ 1220565 h 5937866"/>
              <a:gd name="connsiteX16" fmla="*/ 12192000 w 12192000"/>
              <a:gd name="connsiteY16" fmla="*/ 4590456 h 5937866"/>
              <a:gd name="connsiteX17" fmla="*/ 12124015 w 12192000"/>
              <a:gd name="connsiteY17" fmla="*/ 4631278 h 5937866"/>
              <a:gd name="connsiteX18" fmla="*/ 11077457 w 12192000"/>
              <a:gd name="connsiteY18" fmla="*/ 4722290 h 5937866"/>
              <a:gd name="connsiteX19" fmla="*/ 9867246 w 12192000"/>
              <a:gd name="connsiteY19" fmla="*/ 4572157 h 5937866"/>
              <a:gd name="connsiteX20" fmla="*/ 8994802 w 12192000"/>
              <a:gd name="connsiteY20" fmla="*/ 5098943 h 5937866"/>
              <a:gd name="connsiteX21" fmla="*/ 6994655 w 12192000"/>
              <a:gd name="connsiteY21" fmla="*/ 5556202 h 5937866"/>
              <a:gd name="connsiteX22" fmla="*/ 6287534 w 12192000"/>
              <a:gd name="connsiteY22" fmla="*/ 4934764 h 5937866"/>
              <a:gd name="connsiteX23" fmla="*/ 4392596 w 12192000"/>
              <a:gd name="connsiteY23" fmla="*/ 4612909 h 5937866"/>
              <a:gd name="connsiteX24" fmla="*/ 3014500 w 12192000"/>
              <a:gd name="connsiteY24" fmla="*/ 5320787 h 5937866"/>
              <a:gd name="connsiteX25" fmla="*/ 86414 w 12192000"/>
              <a:gd name="connsiteY25" fmla="*/ 5123870 h 5937866"/>
              <a:gd name="connsiteX26" fmla="*/ 0 w 12192000"/>
              <a:gd name="connsiteY26" fmla="*/ 5061131 h 5937866"/>
              <a:gd name="connsiteX27" fmla="*/ 0 w 12192000"/>
              <a:gd name="connsiteY27" fmla="*/ 3267075 h 5937866"/>
              <a:gd name="connsiteX28" fmla="*/ 0 w 12192000"/>
              <a:gd name="connsiteY28" fmla="*/ 1220565 h 593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5937866">
                <a:moveTo>
                  <a:pt x="8930642" y="5494299"/>
                </a:moveTo>
                <a:cubicBezTo>
                  <a:pt x="9016941" y="5488946"/>
                  <a:pt x="9102130" y="5534635"/>
                  <a:pt x="9143134" y="5616927"/>
                </a:cubicBezTo>
                <a:cubicBezTo>
                  <a:pt x="9197806" y="5726652"/>
                  <a:pt x="9153221" y="5859898"/>
                  <a:pt x="9043549" y="5914543"/>
                </a:cubicBezTo>
                <a:cubicBezTo>
                  <a:pt x="8933879" y="5969187"/>
                  <a:pt x="8800655" y="5924538"/>
                  <a:pt x="8745984" y="5814814"/>
                </a:cubicBezTo>
                <a:cubicBezTo>
                  <a:pt x="8691311" y="5705090"/>
                  <a:pt x="8735897" y="5571844"/>
                  <a:pt x="8845568" y="5517199"/>
                </a:cubicBezTo>
                <a:cubicBezTo>
                  <a:pt x="8872986" y="5503538"/>
                  <a:pt x="8901875" y="5496082"/>
                  <a:pt x="8930642" y="5494299"/>
                </a:cubicBezTo>
                <a:close/>
                <a:moveTo>
                  <a:pt x="9842642" y="4939308"/>
                </a:moveTo>
                <a:cubicBezTo>
                  <a:pt x="10017101" y="4928488"/>
                  <a:pt x="10189318" y="5020851"/>
                  <a:pt x="10272210" y="5187210"/>
                </a:cubicBezTo>
                <a:cubicBezTo>
                  <a:pt x="10382732" y="5409023"/>
                  <a:pt x="10292600" y="5678390"/>
                  <a:pt x="10070896" y="5788857"/>
                </a:cubicBezTo>
                <a:cubicBezTo>
                  <a:pt x="9849191" y="5899325"/>
                  <a:pt x="9579867" y="5809063"/>
                  <a:pt x="9469346" y="5587251"/>
                </a:cubicBezTo>
                <a:cubicBezTo>
                  <a:pt x="9358824" y="5365438"/>
                  <a:pt x="9448956" y="5096071"/>
                  <a:pt x="9670660" y="4985603"/>
                </a:cubicBezTo>
                <a:cubicBezTo>
                  <a:pt x="9726087" y="4957986"/>
                  <a:pt x="9784490" y="4942914"/>
                  <a:pt x="9842642" y="4939308"/>
                </a:cubicBezTo>
                <a:close/>
                <a:moveTo>
                  <a:pt x="0" y="0"/>
                </a:moveTo>
                <a:lnTo>
                  <a:pt x="12188952" y="0"/>
                </a:lnTo>
                <a:lnTo>
                  <a:pt x="12188952" y="1220565"/>
                </a:lnTo>
                <a:lnTo>
                  <a:pt x="12192000" y="1220565"/>
                </a:lnTo>
                <a:lnTo>
                  <a:pt x="12192000" y="4590456"/>
                </a:lnTo>
                <a:lnTo>
                  <a:pt x="12124015" y="4631278"/>
                </a:lnTo>
                <a:cubicBezTo>
                  <a:pt x="11792041" y="4802103"/>
                  <a:pt x="11443617" y="4797817"/>
                  <a:pt x="11077457" y="4722290"/>
                </a:cubicBezTo>
                <a:cubicBezTo>
                  <a:pt x="10679189" y="4640425"/>
                  <a:pt x="10271734" y="4578846"/>
                  <a:pt x="9867246" y="4572157"/>
                </a:cubicBezTo>
                <a:cubicBezTo>
                  <a:pt x="9492336" y="4566176"/>
                  <a:pt x="9239136" y="4846894"/>
                  <a:pt x="8994802" y="5098943"/>
                </a:cubicBezTo>
                <a:cubicBezTo>
                  <a:pt x="8385954" y="5727243"/>
                  <a:pt x="7695268" y="5911307"/>
                  <a:pt x="6994655" y="5556202"/>
                </a:cubicBezTo>
                <a:cubicBezTo>
                  <a:pt x="6722938" y="5418487"/>
                  <a:pt x="6494843" y="5169191"/>
                  <a:pt x="6287534" y="4934764"/>
                </a:cubicBezTo>
                <a:cubicBezTo>
                  <a:pt x="5731733" y="4306056"/>
                  <a:pt x="5043559" y="4288064"/>
                  <a:pt x="4392596" y="4612909"/>
                </a:cubicBezTo>
                <a:cubicBezTo>
                  <a:pt x="3930423" y="4844432"/>
                  <a:pt x="3492022" y="5129169"/>
                  <a:pt x="3014500" y="5320787"/>
                </a:cubicBezTo>
                <a:cubicBezTo>
                  <a:pt x="1977820" y="5738974"/>
                  <a:pt x="973242" y="5720051"/>
                  <a:pt x="86414" y="5123870"/>
                </a:cubicBezTo>
                <a:lnTo>
                  <a:pt x="0" y="5061131"/>
                </a:lnTo>
                <a:lnTo>
                  <a:pt x="0" y="3267075"/>
                </a:lnTo>
                <a:lnTo>
                  <a:pt x="0" y="12205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7784"/>
            <a:ext cx="4400550" cy="3414141"/>
          </a:xfrm>
        </p:spPr>
        <p:txBody>
          <a:bodyPr anchor="t">
            <a:normAutofit/>
          </a:bodyPr>
          <a:lstStyle/>
          <a:p>
            <a:r>
              <a:rPr lang="en-GB"/>
              <a:t>3. Inventory Optimization</a:t>
            </a:r>
            <a:endParaRPr lang="en-GB" dirty="0"/>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5657850" y="557784"/>
            <a:ext cx="5924550" cy="3414141"/>
          </a:xfrm>
        </p:spPr>
        <p:txBody>
          <a:bodyPr anchor="t">
            <a:normAutofit/>
          </a:bodyPr>
          <a:lstStyle/>
          <a:p>
            <a:pPr>
              <a:lnSpc>
                <a:spcPct val="100000"/>
              </a:lnSpc>
            </a:pPr>
            <a:r>
              <a:rPr lang="en-US" sz="1600" b="1"/>
              <a:t>Insights</a:t>
            </a:r>
            <a:r>
              <a:rPr lang="en-US" sz="1600"/>
              <a:t>:</a:t>
            </a:r>
          </a:p>
          <a:p>
            <a:pPr marL="342900" indent="-342900">
              <a:lnSpc>
                <a:spcPct val="100000"/>
              </a:lnSpc>
              <a:buFont typeface="Wingdings" panose="05000000000000000000" pitchFamily="2" charset="2"/>
              <a:buChar char="q"/>
            </a:pPr>
            <a:r>
              <a:rPr lang="en-US" sz="1600" b="1"/>
              <a:t>Inventory-Sales Mismatch</a:t>
            </a:r>
            <a:r>
              <a:rPr lang="en-US" sz="1600"/>
              <a:t>: Overstocks are prevalent in the consumer electronics category, while frequent stockouts occur in the high-demand automotive parts.</a:t>
            </a:r>
          </a:p>
          <a:p>
            <a:pPr marL="342900" indent="-342900">
              <a:lnSpc>
                <a:spcPct val="100000"/>
              </a:lnSpc>
              <a:buFont typeface="Wingdings" panose="05000000000000000000" pitchFamily="2" charset="2"/>
              <a:buChar char="q"/>
            </a:pPr>
            <a:r>
              <a:rPr lang="en-US" sz="1600" b="1"/>
              <a:t>Demand Forecast Errors</a:t>
            </a:r>
            <a:r>
              <a:rPr lang="en-US" sz="1600"/>
              <a:t>: Forecasting inaccuracies in product launches lead to either excessive inventory or unmet demand, affecting sales potential and increasing holding costs.</a:t>
            </a:r>
          </a:p>
          <a:p>
            <a:pPr marL="342900" indent="-342900">
              <a:lnSpc>
                <a:spcPct val="100000"/>
              </a:lnSpc>
              <a:buFont typeface="Wingdings" panose="05000000000000000000" pitchFamily="2" charset="2"/>
              <a:buChar char="q"/>
            </a:pPr>
            <a:r>
              <a:rPr lang="en-US" sz="1600" b="1"/>
              <a:t>Slow-Moving Inventory</a:t>
            </a:r>
            <a:r>
              <a:rPr lang="en-US" sz="1600"/>
              <a:t>: Certain industrial components have high holding costs due to slow turnover, tying up capital that could be used elsewhere.</a:t>
            </a:r>
          </a:p>
          <a:p>
            <a:pPr>
              <a:lnSpc>
                <a:spcPct val="100000"/>
              </a:lnSpc>
            </a:pPr>
            <a:endParaRPr lang="en-GB" sz="1600"/>
          </a:p>
        </p:txBody>
      </p:sp>
    </p:spTree>
    <p:extLst>
      <p:ext uri="{BB962C8B-B14F-4D97-AF65-F5344CB8AC3E}">
        <p14:creationId xmlns:p14="http://schemas.microsoft.com/office/powerpoint/2010/main" val="27221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3"/>
            <a:ext cx="10972800" cy="1570804"/>
          </a:xfrm>
        </p:spPr>
        <p:txBody>
          <a:bodyPr>
            <a:normAutofit/>
          </a:bodyPr>
          <a:lstStyle/>
          <a:p>
            <a:r>
              <a:rPr lang="en-GB" dirty="0"/>
              <a:t>Recommendations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09599" y="2397689"/>
            <a:ext cx="3750023" cy="3445893"/>
          </a:xfrm>
        </p:spPr>
        <p:txBody>
          <a:bodyPr>
            <a:normAutofit/>
          </a:bodyPr>
          <a:lstStyle/>
          <a:p>
            <a:pPr>
              <a:lnSpc>
                <a:spcPct val="100000"/>
              </a:lnSpc>
            </a:pPr>
            <a:endParaRPr lang="en-US" sz="1400"/>
          </a:p>
          <a:p>
            <a:pPr>
              <a:lnSpc>
                <a:spcPct val="100000"/>
              </a:lnSpc>
              <a:buFont typeface="Arial" panose="020B0604020202020204" pitchFamily="34" charset="0"/>
              <a:buChar char="•"/>
            </a:pPr>
            <a:r>
              <a:rPr lang="en-US" sz="1400" b="1"/>
              <a:t>Dynamic Inventory Models</a:t>
            </a:r>
            <a:r>
              <a:rPr lang="en-US" sz="1400"/>
              <a:t>: Implement advanced demand forecasting models like machine learning-based algorithms to improve accuracy and reduce mismatches.</a:t>
            </a:r>
          </a:p>
          <a:p>
            <a:pPr>
              <a:lnSpc>
                <a:spcPct val="100000"/>
              </a:lnSpc>
              <a:buFont typeface="Arial" panose="020B0604020202020204" pitchFamily="34" charset="0"/>
              <a:buChar char="•"/>
            </a:pPr>
            <a:r>
              <a:rPr lang="en-US" sz="1400" b="1"/>
              <a:t>Lean Inventory Practices</a:t>
            </a:r>
            <a:r>
              <a:rPr lang="en-US" sz="1400"/>
              <a:t>: Introduce JIT (Just-In-Time) manufacturing to minimize excess stock and align production with real-time demand data.</a:t>
            </a:r>
          </a:p>
          <a:p>
            <a:pPr>
              <a:lnSpc>
                <a:spcPct val="100000"/>
              </a:lnSpc>
              <a:buFont typeface="Arial" panose="020B0604020202020204" pitchFamily="34" charset="0"/>
              <a:buChar char="•"/>
            </a:pPr>
            <a:r>
              <a:rPr lang="en-US" sz="1400" b="1"/>
              <a:t>Clearance Strategies</a:t>
            </a:r>
            <a:r>
              <a:rPr lang="en-US" sz="1400"/>
              <a:t>: Implement clearance sales or bundle slow-moving products with high-demand items to free up warehouse space and improve cash flow.</a:t>
            </a:r>
          </a:p>
          <a:p>
            <a:pPr>
              <a:lnSpc>
                <a:spcPct val="100000"/>
              </a:lnSpc>
            </a:pPr>
            <a:endParaRPr lang="en-GB" sz="1400"/>
          </a:p>
        </p:txBody>
      </p:sp>
      <p:pic>
        <p:nvPicPr>
          <p:cNvPr id="5" name="Picture 4">
            <a:extLst>
              <a:ext uri="{FF2B5EF4-FFF2-40B4-BE49-F238E27FC236}">
                <a16:creationId xmlns:a16="http://schemas.microsoft.com/office/drawing/2014/main" id="{13BB2349-9EAF-E010-FFE3-4761C70FA529}"/>
              </a:ext>
            </a:extLst>
          </p:cNvPr>
          <p:cNvPicPr>
            <a:picLocks noChangeAspect="1"/>
          </p:cNvPicPr>
          <p:nvPr/>
        </p:nvPicPr>
        <p:blipFill>
          <a:blip r:embed="rId2"/>
          <a:stretch>
            <a:fillRect/>
          </a:stretch>
        </p:blipFill>
        <p:spPr>
          <a:xfrm>
            <a:off x="4729163" y="2305050"/>
            <a:ext cx="7229475" cy="4433888"/>
          </a:xfrm>
          <a:prstGeom prst="rect">
            <a:avLst/>
          </a:prstGeom>
        </p:spPr>
      </p:pic>
    </p:spTree>
    <p:extLst>
      <p:ext uri="{BB962C8B-B14F-4D97-AF65-F5344CB8AC3E}">
        <p14:creationId xmlns:p14="http://schemas.microsoft.com/office/powerpoint/2010/main" val="32820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79180583-0A9F-E292-B607-0FB63F3F97F6}"/>
              </a:ext>
            </a:extLst>
          </p:cNvPr>
          <p:cNvSpPr>
            <a:spLocks noGrp="1"/>
          </p:cNvSpPr>
          <p:nvPr>
            <p:ph type="title"/>
          </p:nvPr>
        </p:nvSpPr>
        <p:spPr>
          <a:xfrm>
            <a:off x="609600" y="552782"/>
            <a:ext cx="5369169" cy="1591902"/>
          </a:xfrm>
        </p:spPr>
        <p:txBody>
          <a:bodyPr>
            <a:normAutofit/>
          </a:bodyPr>
          <a:lstStyle/>
          <a:p>
            <a:r>
              <a:rPr lang="en-GB" dirty="0"/>
              <a:t>4. Profitability Analysis</a:t>
            </a:r>
          </a:p>
        </p:txBody>
      </p:sp>
      <p:sp>
        <p:nvSpPr>
          <p:cNvPr id="3" name="Content Placeholder 2">
            <a:extLst>
              <a:ext uri="{FF2B5EF4-FFF2-40B4-BE49-F238E27FC236}">
                <a16:creationId xmlns:a16="http://schemas.microsoft.com/office/drawing/2014/main" id="{01D8AAC7-20AE-A5B5-6439-8A63667A84F2}"/>
              </a:ext>
            </a:extLst>
          </p:cNvPr>
          <p:cNvSpPr>
            <a:spLocks noGrp="1"/>
          </p:cNvSpPr>
          <p:nvPr>
            <p:ph idx="1"/>
          </p:nvPr>
        </p:nvSpPr>
        <p:spPr>
          <a:xfrm>
            <a:off x="610198" y="2391995"/>
            <a:ext cx="5355276" cy="3174788"/>
          </a:xfrm>
        </p:spPr>
        <p:txBody>
          <a:bodyPr anchor="t">
            <a:normAutofit/>
          </a:bodyPr>
          <a:lstStyle/>
          <a:p>
            <a:pPr>
              <a:lnSpc>
                <a:spcPct val="100000"/>
              </a:lnSpc>
            </a:pPr>
            <a:r>
              <a:rPr lang="en-US" sz="1400" b="1"/>
              <a:t>Insights</a:t>
            </a:r>
            <a:r>
              <a:rPr lang="en-US" sz="1400"/>
              <a:t>:</a:t>
            </a:r>
          </a:p>
          <a:p>
            <a:pPr marL="342900" indent="-342900">
              <a:lnSpc>
                <a:spcPct val="100000"/>
              </a:lnSpc>
              <a:buFont typeface="Wingdings" panose="05000000000000000000" pitchFamily="2" charset="2"/>
              <a:buChar char="q"/>
            </a:pPr>
            <a:r>
              <a:rPr lang="en-US" sz="1400" b="1"/>
              <a:t>High-Margin Products</a:t>
            </a:r>
            <a:r>
              <a:rPr lang="en-US" sz="1400"/>
              <a:t>: Automotive microchips and certain industrial robotics components generate the highest margins due to proprietary technology and lower competition.</a:t>
            </a:r>
          </a:p>
          <a:p>
            <a:pPr marL="342900" indent="-342900">
              <a:lnSpc>
                <a:spcPct val="100000"/>
              </a:lnSpc>
              <a:buFont typeface="Wingdings" panose="05000000000000000000" pitchFamily="2" charset="2"/>
              <a:buChar char="q"/>
            </a:pPr>
            <a:r>
              <a:rPr lang="en-US" sz="1400" b="1"/>
              <a:t>Low-Margin Products</a:t>
            </a:r>
            <a:r>
              <a:rPr lang="en-US" sz="1400"/>
              <a:t>: Generic consumer electronics have low margins due to high production costs and competitive pricing pressures.</a:t>
            </a:r>
          </a:p>
          <a:p>
            <a:pPr marL="342900" indent="-342900">
              <a:lnSpc>
                <a:spcPct val="100000"/>
              </a:lnSpc>
              <a:buFont typeface="Wingdings" panose="05000000000000000000" pitchFamily="2" charset="2"/>
              <a:buChar char="q"/>
            </a:pPr>
            <a:r>
              <a:rPr lang="en-US" sz="1400" b="1"/>
              <a:t>Cost Drivers</a:t>
            </a:r>
            <a:r>
              <a:rPr lang="en-US" sz="1400"/>
              <a:t>: High production costs stem from expensive raw materials and suboptimal manufacturing processes, particularly in the consumer electronics line.</a:t>
            </a:r>
          </a:p>
          <a:p>
            <a:pPr>
              <a:lnSpc>
                <a:spcPct val="100000"/>
              </a:lnSpc>
            </a:pPr>
            <a:endParaRPr lang="en-GB" sz="1400"/>
          </a:p>
        </p:txBody>
      </p:sp>
      <p:pic>
        <p:nvPicPr>
          <p:cNvPr id="5" name="Picture 4" descr="Glowing circuit board">
            <a:extLst>
              <a:ext uri="{FF2B5EF4-FFF2-40B4-BE49-F238E27FC236}">
                <a16:creationId xmlns:a16="http://schemas.microsoft.com/office/drawing/2014/main" id="{FA9FA6E9-71AA-BFCF-8497-875F15F52705}"/>
              </a:ext>
            </a:extLst>
          </p:cNvPr>
          <p:cNvPicPr>
            <a:picLocks noChangeAspect="1"/>
          </p:cNvPicPr>
          <p:nvPr/>
        </p:nvPicPr>
        <p:blipFill>
          <a:blip r:embed="rId2"/>
          <a:srcRect l="33096" r="10182"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784757284"/>
      </p:ext>
    </p:extLst>
  </p:cSld>
  <p:clrMapOvr>
    <a:masterClrMapping/>
  </p:clrMapOvr>
</p:sld>
</file>

<file path=ppt/theme/theme1.xml><?xml version="1.0" encoding="utf-8"?>
<a:theme xmlns:a="http://schemas.openxmlformats.org/drawingml/2006/main" name="Splash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1011</Words>
  <Application>Microsoft Office PowerPoint</Application>
  <PresentationFormat>Widescreen</PresentationFormat>
  <Paragraphs>62</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Avenir Next LT Pro</vt:lpstr>
      <vt:lpstr>Posterama</vt:lpstr>
      <vt:lpstr>Wingdings</vt:lpstr>
      <vt:lpstr>SplashVTI</vt:lpstr>
      <vt:lpstr>TECHTRONIX</vt:lpstr>
      <vt:lpstr>CASE OVERVIEW</vt:lpstr>
      <vt:lpstr>1. Sales Performance Analysis</vt:lpstr>
      <vt:lpstr>Recommendations</vt:lpstr>
      <vt:lpstr>2. Customer Insights</vt:lpstr>
      <vt:lpstr>Recommendations</vt:lpstr>
      <vt:lpstr>3. Inventory Optimization</vt:lpstr>
      <vt:lpstr>Recommendations</vt:lpstr>
      <vt:lpstr>4. Profitability Analysis</vt:lpstr>
      <vt:lpstr>Recommendations</vt:lpstr>
      <vt:lpstr>5. Market Expansion Opportunities</vt:lpstr>
      <vt:lpstr>Recommendations</vt:lpstr>
      <vt:lpstr>Overall Strategic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Solomon Gabriel</dc:creator>
  <cp:lastModifiedBy>Solomon Gabriel</cp:lastModifiedBy>
  <cp:revision>10</cp:revision>
  <dcterms:created xsi:type="dcterms:W3CDTF">2024-09-04T11:34:40Z</dcterms:created>
  <dcterms:modified xsi:type="dcterms:W3CDTF">2024-09-04T12:45:29Z</dcterms:modified>
</cp:coreProperties>
</file>